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8" r:id="rId3"/>
    <p:sldId id="305" r:id="rId4"/>
    <p:sldId id="312" r:id="rId5"/>
    <p:sldId id="306" r:id="rId6"/>
    <p:sldId id="307" r:id="rId7"/>
    <p:sldId id="308" r:id="rId8"/>
    <p:sldId id="299" r:id="rId9"/>
    <p:sldId id="309" r:id="rId10"/>
    <p:sldId id="271" r:id="rId11"/>
    <p:sldId id="273" r:id="rId12"/>
    <p:sldId id="310" r:id="rId13"/>
    <p:sldId id="274" r:id="rId14"/>
    <p:sldId id="311" r:id="rId15"/>
    <p:sldId id="277" r:id="rId16"/>
    <p:sldId id="31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C82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5" autoAdjust="0"/>
    <p:restoredTop sz="94660"/>
  </p:normalViewPr>
  <p:slideViewPr>
    <p:cSldViewPr>
      <p:cViewPr varScale="1">
        <p:scale>
          <a:sx n="67" d="100"/>
          <a:sy n="67" d="100"/>
        </p:scale>
        <p:origin x="-13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0E8B23-F074-4234-A2AA-8F9A1D34C0E3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5FDC48F-5D6E-488E-AB2C-41ACAB4BA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418786C-105A-4529-9ED0-3F35DB167F29}" type="slidenum">
              <a:rPr lang="ru-RU" sz="1200"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401F9DB-0680-44D9-A7B7-8D6D037E375B}" type="slidenum">
              <a:rPr lang="ru-RU" sz="1200">
                <a:latin typeface="+mn-lt"/>
              </a:rPr>
              <a:pPr algn="r">
                <a:defRPr/>
              </a:pPr>
              <a:t>15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8C95B-6B3D-4E68-88A1-92E636EE670B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FB833-0FF9-4D11-857B-9DEE11DA2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66E81-3A8D-40D1-92CD-2996F1FA6893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8D4E8-9145-4D4E-BE30-D0643B7E9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A5D02-3EAD-4724-BF14-B356199FAD0E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17D07-527E-49B7-8B60-9890AC749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72108-3E1C-4114-A18A-E6F350042D99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41DD6-E9C2-453C-A0B1-15DC63F23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BA0B8-CBCD-440C-B457-3C56EE122C78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B4846-CBA7-4E72-AC99-7B67BE325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9C1E-22FE-41A6-96DA-19DE8B9C13D4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D45BF-F02B-4707-A34C-404EB3879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34ED1-02E4-4725-934C-D1A5E4CA6AC7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776B1-4CA6-4598-9446-75BBCD018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4C34D-0242-4107-9B97-10F0EF8F4592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5088A-CFED-4B84-92DD-F97694D30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25B51-DBF2-4C50-893A-F27543C8259E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A623E-EC50-439D-BB2B-350934D21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1B67B-483D-4F54-9C56-726BAF6CEAE1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ABC65-DFCB-47C9-95CA-ED2BCE8D5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00911-81E2-4975-8CF2-C42D49FA2417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44BDA-6703-4B08-B8B6-8595AF7B6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0C7BF-0601-4624-BEB5-F5AC69A49A27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FD2C8-0A53-4789-B4CF-921F6AE9F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26016E-5630-4086-9D4D-DF115C4403AA}" type="datetimeFigureOut">
              <a:rPr lang="ru-RU"/>
              <a:pPr>
                <a:defRPr/>
              </a:pPr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80FD74-E3FE-4753-8BC6-B0978D526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rtulab.net/index.php?option=com_content&amp;view=article&amp;id=260:2009-11-14-22-37-18&amp;catid=57:2009-11-14-21-25-00&amp;Itemid=10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-collection.edu.ru/catalog/res/bed08fb1-8cff-11db-b606-0800200c9a66/view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4"/>
          <p:cNvSpPr txBox="1">
            <a:spLocks noChangeArrowheads="1"/>
          </p:cNvSpPr>
          <p:nvPr/>
        </p:nvSpPr>
        <p:spPr bwMode="auto">
          <a:xfrm>
            <a:off x="1116013" y="549275"/>
            <a:ext cx="66246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chemeClr val="tx2"/>
                </a:solidFill>
              </a:rPr>
              <a:t>УГЛЕРОД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917950" y="31845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400"/>
          </a:p>
        </p:txBody>
      </p:sp>
      <p:pic>
        <p:nvPicPr>
          <p:cNvPr id="15363" name="Picture 6" descr="уго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205038"/>
            <a:ext cx="2189162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1412875"/>
            <a:ext cx="3024188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3860800"/>
            <a:ext cx="3074988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hlink"/>
                </a:solidFill>
              </a:rPr>
              <a:t>Окислительно-восстановительные свойства </a:t>
            </a:r>
            <a:r>
              <a:rPr lang="ru-RU" sz="3200" b="1" smtClean="0">
                <a:solidFill>
                  <a:schemeClr val="hlink"/>
                </a:solidFill>
                <a:latin typeface="Arial" charset="0"/>
              </a:rPr>
              <a:t>углерода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3" name="Line 9"/>
          <p:cNvSpPr>
            <a:spLocks noChangeShapeType="1"/>
          </p:cNvSpPr>
          <p:nvPr/>
        </p:nvSpPr>
        <p:spPr bwMode="auto">
          <a:xfrm>
            <a:off x="3708400" y="23495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4" name="Line 10"/>
          <p:cNvSpPr>
            <a:spLocks noChangeShapeType="1"/>
          </p:cNvSpPr>
          <p:nvPr/>
        </p:nvSpPr>
        <p:spPr bwMode="auto">
          <a:xfrm>
            <a:off x="1187450" y="2276475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5" name="Line 11"/>
          <p:cNvSpPr>
            <a:spLocks noChangeShapeType="1"/>
          </p:cNvSpPr>
          <p:nvPr/>
        </p:nvSpPr>
        <p:spPr bwMode="auto">
          <a:xfrm>
            <a:off x="5795963" y="23495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6" name="Line 12"/>
          <p:cNvSpPr>
            <a:spLocks noChangeShapeType="1"/>
          </p:cNvSpPr>
          <p:nvPr/>
        </p:nvSpPr>
        <p:spPr bwMode="auto">
          <a:xfrm>
            <a:off x="7524750" y="23495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7" name="Line 13"/>
          <p:cNvSpPr>
            <a:spLocks noChangeShapeType="1"/>
          </p:cNvSpPr>
          <p:nvPr/>
        </p:nvSpPr>
        <p:spPr bwMode="auto">
          <a:xfrm>
            <a:off x="250825" y="2636838"/>
            <a:ext cx="7705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3563938" y="1890713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0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3348038" y="3068638"/>
            <a:ext cx="720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С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1042988" y="1844675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- </a:t>
            </a:r>
            <a:r>
              <a:rPr lang="ru-RU" sz="2800" b="1"/>
              <a:t>4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539750" y="3068638"/>
            <a:ext cx="19732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С</a:t>
            </a:r>
            <a:r>
              <a:rPr lang="en-US" sz="2400" b="1"/>
              <a:t>H</a:t>
            </a:r>
            <a:r>
              <a:rPr lang="en-US" b="1"/>
              <a:t>4</a:t>
            </a:r>
          </a:p>
          <a:p>
            <a:r>
              <a:rPr lang="en-US" sz="2400" b="1"/>
              <a:t>Na</a:t>
            </a:r>
            <a:r>
              <a:rPr lang="en-US" b="1"/>
              <a:t>4</a:t>
            </a:r>
            <a:r>
              <a:rPr lang="ru-RU" sz="2400" b="1"/>
              <a:t>С</a:t>
            </a:r>
          </a:p>
          <a:p>
            <a:r>
              <a:rPr lang="en-US" sz="2400"/>
              <a:t>Mg</a:t>
            </a:r>
            <a:r>
              <a:rPr lang="en-US"/>
              <a:t>2</a:t>
            </a:r>
            <a:r>
              <a:rPr lang="ru-RU" sz="2400"/>
              <a:t>С</a:t>
            </a:r>
            <a:endParaRPr lang="ru-RU" sz="2400" b="1"/>
          </a:p>
          <a:p>
            <a:r>
              <a:rPr lang="ru-RU" sz="2400" b="1"/>
              <a:t>карбиды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5580063" y="1963738"/>
            <a:ext cx="590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+</a:t>
            </a:r>
            <a:r>
              <a:rPr lang="ru-RU" sz="2800" b="1"/>
              <a:t>2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5508625" y="3116263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С</a:t>
            </a:r>
            <a:r>
              <a:rPr lang="en-US" sz="2400" b="1"/>
              <a:t>O</a:t>
            </a:r>
            <a:endParaRPr lang="ru-RU" sz="2400" b="1"/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7308850" y="1890713"/>
            <a:ext cx="590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+</a:t>
            </a:r>
            <a:r>
              <a:rPr lang="ru-RU" sz="2800" b="1"/>
              <a:t>4</a:t>
            </a: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6948488" y="2997200"/>
            <a:ext cx="18303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С</a:t>
            </a:r>
            <a:r>
              <a:rPr lang="en-US" sz="2400" b="1"/>
              <a:t>O</a:t>
            </a:r>
            <a:r>
              <a:rPr lang="en-US" sz="2000" b="1"/>
              <a:t>2</a:t>
            </a:r>
          </a:p>
          <a:p>
            <a:r>
              <a:rPr lang="en-US" sz="2400" b="1"/>
              <a:t>H</a:t>
            </a:r>
            <a:r>
              <a:rPr lang="en-US" sz="2000" b="1"/>
              <a:t>2</a:t>
            </a:r>
            <a:r>
              <a:rPr lang="ru-RU" sz="2400" b="1"/>
              <a:t>С</a:t>
            </a:r>
            <a:r>
              <a:rPr lang="en-US" sz="2400" b="1"/>
              <a:t>O</a:t>
            </a:r>
            <a:r>
              <a:rPr lang="en-US" sz="2000" b="1"/>
              <a:t>3</a:t>
            </a:r>
          </a:p>
          <a:p>
            <a:r>
              <a:rPr lang="en-US" sz="2400" b="1"/>
              <a:t>K</a:t>
            </a:r>
            <a:r>
              <a:rPr lang="en-US" sz="2000" b="1"/>
              <a:t>2</a:t>
            </a:r>
            <a:r>
              <a:rPr lang="ru-RU" sz="2400" b="1"/>
              <a:t>С</a:t>
            </a:r>
            <a:r>
              <a:rPr lang="en-US" sz="2400" b="1"/>
              <a:t>O</a:t>
            </a:r>
            <a:r>
              <a:rPr lang="en-US" sz="2000" b="1"/>
              <a:t>3</a:t>
            </a:r>
          </a:p>
          <a:p>
            <a:r>
              <a:rPr lang="ru-RU" sz="2400" b="1"/>
              <a:t>карбонаты</a:t>
            </a:r>
          </a:p>
        </p:txBody>
      </p:sp>
      <p:sp>
        <p:nvSpPr>
          <p:cNvPr id="25616" name="Text Box 17"/>
          <p:cNvSpPr txBox="1">
            <a:spLocks noChangeArrowheads="1"/>
          </p:cNvSpPr>
          <p:nvPr/>
        </p:nvSpPr>
        <p:spPr bwMode="auto">
          <a:xfrm>
            <a:off x="173038" y="5013325"/>
            <a:ext cx="8970962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Задание: </a:t>
            </a:r>
            <a:r>
              <a:rPr lang="ru-RU" sz="2400"/>
              <a:t>проанализируйте химические свойства кремния с позиции ОВР и сделайте вывод о роли кремния при взаимодействии с различными веществами.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1" grpId="0"/>
      <p:bldP spid="24592" grpId="0"/>
      <p:bldP spid="24595" grpId="0"/>
      <p:bldP spid="24596" grpId="0"/>
      <p:bldP spid="24597" grpId="0"/>
      <p:bldP spid="245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hlink"/>
                </a:solidFill>
                <a:latin typeface="Arial" charset="0"/>
              </a:rPr>
              <a:t>Окислительно-восстановительные свойства углерода</a:t>
            </a:r>
            <a:endParaRPr lang="ru-RU" sz="4000" b="1" smtClean="0">
              <a:latin typeface="Arial" charset="0"/>
            </a:endParaRPr>
          </a:p>
        </p:txBody>
      </p:sp>
      <p:sp>
        <p:nvSpPr>
          <p:cNvPr id="26626" name="Line 4"/>
          <p:cNvSpPr>
            <a:spLocks noChangeShapeType="1"/>
          </p:cNvSpPr>
          <p:nvPr/>
        </p:nvSpPr>
        <p:spPr bwMode="auto">
          <a:xfrm>
            <a:off x="3708400" y="35734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Line 5"/>
          <p:cNvSpPr>
            <a:spLocks noChangeShapeType="1"/>
          </p:cNvSpPr>
          <p:nvPr/>
        </p:nvSpPr>
        <p:spPr bwMode="auto">
          <a:xfrm>
            <a:off x="971550" y="3429000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Line 6"/>
          <p:cNvSpPr>
            <a:spLocks noChangeShapeType="1"/>
          </p:cNvSpPr>
          <p:nvPr/>
        </p:nvSpPr>
        <p:spPr bwMode="auto">
          <a:xfrm>
            <a:off x="5867400" y="36449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9" name="Line 7"/>
          <p:cNvSpPr>
            <a:spLocks noChangeShapeType="1"/>
          </p:cNvSpPr>
          <p:nvPr/>
        </p:nvSpPr>
        <p:spPr bwMode="auto">
          <a:xfrm>
            <a:off x="7667625" y="36449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0" name="Line 8"/>
          <p:cNvSpPr>
            <a:spLocks noChangeShapeType="1"/>
          </p:cNvSpPr>
          <p:nvPr/>
        </p:nvSpPr>
        <p:spPr bwMode="auto">
          <a:xfrm>
            <a:off x="755650" y="3933825"/>
            <a:ext cx="7273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3563938" y="299720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0</a:t>
            </a:r>
          </a:p>
        </p:txBody>
      </p:sp>
      <p:sp>
        <p:nvSpPr>
          <p:cNvPr id="26632" name="Text Box 11"/>
          <p:cNvSpPr txBox="1">
            <a:spLocks noChangeArrowheads="1"/>
          </p:cNvSpPr>
          <p:nvPr/>
        </p:nvSpPr>
        <p:spPr bwMode="auto">
          <a:xfrm>
            <a:off x="755650" y="2924175"/>
            <a:ext cx="40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-4</a:t>
            </a:r>
            <a:endParaRPr lang="ru-RU" sz="2000" b="1"/>
          </a:p>
        </p:txBody>
      </p:sp>
      <p:sp>
        <p:nvSpPr>
          <p:cNvPr id="26633" name="Text Box 13"/>
          <p:cNvSpPr txBox="1">
            <a:spLocks noChangeArrowheads="1"/>
          </p:cNvSpPr>
          <p:nvPr/>
        </p:nvSpPr>
        <p:spPr bwMode="auto">
          <a:xfrm>
            <a:off x="5651500" y="3141663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+2</a:t>
            </a:r>
            <a:endParaRPr lang="ru-RU" sz="2000" b="1"/>
          </a:p>
        </p:txBody>
      </p:sp>
      <p:sp>
        <p:nvSpPr>
          <p:cNvPr id="26634" name="Text Box 15"/>
          <p:cNvSpPr txBox="1">
            <a:spLocks noChangeArrowheads="1"/>
          </p:cNvSpPr>
          <p:nvPr/>
        </p:nvSpPr>
        <p:spPr bwMode="auto">
          <a:xfrm>
            <a:off x="7451725" y="3141663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+4</a:t>
            </a:r>
            <a:endParaRPr lang="ru-RU" sz="2000" b="1"/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 rot="11013356" flipV="1">
            <a:off x="539750" y="3570288"/>
            <a:ext cx="3167063" cy="5778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0894"/>
                  <a:pt x="5402" y="10988"/>
                  <a:pt x="5407" y="11082"/>
                </a:cubicBezTo>
                <a:lnTo>
                  <a:pt x="14" y="11365"/>
                </a:lnTo>
                <a:cubicBezTo>
                  <a:pt x="4" y="11177"/>
                  <a:pt x="0" y="10988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6" name="Text Box 20"/>
          <p:cNvSpPr txBox="1">
            <a:spLocks noChangeArrowheads="1"/>
          </p:cNvSpPr>
          <p:nvPr/>
        </p:nvSpPr>
        <p:spPr bwMode="auto">
          <a:xfrm>
            <a:off x="2268538" y="2060575"/>
            <a:ext cx="4776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Окислительные свойства</a:t>
            </a:r>
          </a:p>
        </p:txBody>
      </p:sp>
      <p:sp>
        <p:nvSpPr>
          <p:cNvPr id="26637" name="Text Box 16"/>
          <p:cNvSpPr txBox="1">
            <a:spLocks noChangeArrowheads="1"/>
          </p:cNvSpPr>
          <p:nvPr/>
        </p:nvSpPr>
        <p:spPr bwMode="auto">
          <a:xfrm>
            <a:off x="3348038" y="4365625"/>
            <a:ext cx="719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С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2051050" y="2924175"/>
            <a:ext cx="571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+</a:t>
            </a:r>
            <a:r>
              <a:rPr lang="en-US" b="1"/>
              <a:t>4e</a:t>
            </a:r>
            <a:endParaRPr lang="ru-RU" b="1"/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250825" y="4292600"/>
            <a:ext cx="19732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С</a:t>
            </a:r>
            <a:r>
              <a:rPr lang="en-US" sz="2400" b="1"/>
              <a:t>H</a:t>
            </a:r>
            <a:r>
              <a:rPr lang="en-US" b="1"/>
              <a:t>4</a:t>
            </a:r>
          </a:p>
          <a:p>
            <a:r>
              <a:rPr lang="en-US" sz="2400" b="1"/>
              <a:t>Na</a:t>
            </a:r>
            <a:r>
              <a:rPr lang="en-US" b="1"/>
              <a:t>4</a:t>
            </a:r>
            <a:r>
              <a:rPr lang="ru-RU" sz="2400" b="1"/>
              <a:t>С</a:t>
            </a:r>
          </a:p>
          <a:p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3" grpId="0" animBg="1"/>
      <p:bldP spid="348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/>
          <a:lstStyle/>
          <a:p>
            <a:r>
              <a:rPr lang="ru-RU" sz="3200" b="1" smtClean="0">
                <a:solidFill>
                  <a:schemeClr val="hlink"/>
                </a:solidFill>
                <a:latin typeface="Arial" charset="0"/>
              </a:rPr>
              <a:t>Взаимодействие с простыми веществами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4724400"/>
          </a:xfrm>
        </p:spPr>
        <p:txBody>
          <a:bodyPr/>
          <a:lstStyle/>
          <a:p>
            <a:r>
              <a:rPr lang="ru-RU" b="1" smtClean="0">
                <a:solidFill>
                  <a:schemeClr val="hlink"/>
                </a:solidFill>
              </a:rPr>
              <a:t>Углерод окислитель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chemeClr val="hlink"/>
                </a:solidFill>
              </a:rPr>
              <a:t>1.С металлами:</a:t>
            </a:r>
          </a:p>
          <a:p>
            <a:pPr>
              <a:buFont typeface="Arial" charset="0"/>
              <a:buNone/>
            </a:pPr>
            <a:r>
              <a:rPr lang="ru-RU" b="1" smtClean="0"/>
              <a:t> а) </a:t>
            </a:r>
            <a:r>
              <a:rPr lang="en-US" b="1" smtClean="0"/>
              <a:t>Ca</a:t>
            </a:r>
            <a:r>
              <a:rPr lang="en-US" b="1" baseline="30000" smtClean="0"/>
              <a:t>0</a:t>
            </a:r>
            <a:r>
              <a:rPr lang="en-US" b="1" smtClean="0"/>
              <a:t>+ C</a:t>
            </a:r>
            <a:r>
              <a:rPr lang="en-US" b="1" baseline="30000" smtClean="0"/>
              <a:t>0</a:t>
            </a:r>
            <a:r>
              <a:rPr lang="en-US" b="1" smtClean="0"/>
              <a:t> = Ca</a:t>
            </a:r>
            <a:r>
              <a:rPr lang="en-US" b="1" baseline="30000" smtClean="0"/>
              <a:t>+2</a:t>
            </a:r>
            <a:r>
              <a:rPr lang="en-US" b="1" smtClean="0"/>
              <a:t>C</a:t>
            </a:r>
            <a:r>
              <a:rPr lang="en-US" b="1" baseline="30000" smtClean="0"/>
              <a:t>-</a:t>
            </a:r>
            <a:r>
              <a:rPr lang="ru-RU" b="1" baseline="30000" smtClean="0"/>
              <a:t>1</a:t>
            </a:r>
            <a:r>
              <a:rPr lang="en-US" b="1" baseline="-25000" smtClean="0"/>
              <a:t>2</a:t>
            </a:r>
            <a:r>
              <a:rPr lang="en-US" b="1" baseline="30000" smtClean="0"/>
              <a:t> </a:t>
            </a:r>
            <a:r>
              <a:rPr lang="en-US" b="1" smtClean="0"/>
              <a:t> </a:t>
            </a:r>
            <a:r>
              <a:rPr lang="ru-RU" sz="2800" b="1" smtClean="0"/>
              <a:t>карбид кальция</a:t>
            </a:r>
            <a:endParaRPr lang="en-US" sz="2800" b="1" smtClean="0"/>
          </a:p>
          <a:p>
            <a:pPr>
              <a:buFont typeface="Arial" charset="0"/>
              <a:buNone/>
            </a:pPr>
            <a:r>
              <a:rPr lang="ru-RU" b="1" smtClean="0"/>
              <a:t> б) 4</a:t>
            </a:r>
            <a:r>
              <a:rPr lang="en-US" b="1" smtClean="0"/>
              <a:t>Al</a:t>
            </a:r>
            <a:r>
              <a:rPr lang="en-US" b="1" baseline="30000" smtClean="0"/>
              <a:t>0</a:t>
            </a:r>
            <a:r>
              <a:rPr lang="en-US" b="1" smtClean="0"/>
              <a:t> + 3</a:t>
            </a:r>
            <a:r>
              <a:rPr lang="ru-RU" b="1" smtClean="0"/>
              <a:t>С</a:t>
            </a:r>
            <a:r>
              <a:rPr lang="en-US" b="1" baseline="30000" smtClean="0"/>
              <a:t>0</a:t>
            </a:r>
            <a:r>
              <a:rPr lang="en-US" b="1" smtClean="0"/>
              <a:t> = Al</a:t>
            </a:r>
            <a:r>
              <a:rPr lang="en-US" b="1" baseline="30000" smtClean="0"/>
              <a:t>+3</a:t>
            </a:r>
            <a:r>
              <a:rPr lang="ru-RU" b="1" baseline="-25000" smtClean="0"/>
              <a:t>4</a:t>
            </a:r>
            <a:r>
              <a:rPr lang="ru-RU" b="1" smtClean="0"/>
              <a:t>С</a:t>
            </a:r>
            <a:r>
              <a:rPr lang="en-US" b="1" baseline="30000" smtClean="0"/>
              <a:t>-</a:t>
            </a:r>
            <a:r>
              <a:rPr lang="ru-RU" b="1" baseline="30000" smtClean="0"/>
              <a:t>4</a:t>
            </a:r>
            <a:r>
              <a:rPr lang="en-US" b="1" baseline="-25000" smtClean="0"/>
              <a:t>3</a:t>
            </a:r>
            <a:r>
              <a:rPr lang="en-US" b="1" smtClean="0"/>
              <a:t> </a:t>
            </a:r>
            <a:r>
              <a:rPr lang="ru-RU" sz="2800" b="1" smtClean="0"/>
              <a:t>карбид алюминия</a:t>
            </a:r>
          </a:p>
          <a:p>
            <a:pPr>
              <a:buFont typeface="Arial" charset="0"/>
              <a:buNone/>
            </a:pPr>
            <a:endParaRPr lang="ru-RU" sz="2800" b="1" smtClean="0"/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chemeClr val="hlink"/>
                </a:solidFill>
              </a:rPr>
              <a:t>2. С водородом</a:t>
            </a:r>
          </a:p>
          <a:p>
            <a:pPr>
              <a:buFont typeface="Arial" charset="0"/>
              <a:buNone/>
            </a:pPr>
            <a:r>
              <a:rPr lang="ru-RU" b="1" baseline="-25000" smtClean="0"/>
              <a:t>      </a:t>
            </a:r>
            <a:r>
              <a:rPr lang="ru-RU" b="1" smtClean="0"/>
              <a:t>2</a:t>
            </a:r>
            <a:r>
              <a:rPr lang="en-US" b="1" smtClean="0"/>
              <a:t>H</a:t>
            </a:r>
            <a:r>
              <a:rPr lang="en-US" b="1" baseline="30000" smtClean="0"/>
              <a:t>0</a:t>
            </a:r>
            <a:r>
              <a:rPr lang="en-US" b="1" baseline="-25000" smtClean="0"/>
              <a:t>2</a:t>
            </a:r>
            <a:r>
              <a:rPr lang="en-US" b="1" smtClean="0"/>
              <a:t> + </a:t>
            </a:r>
            <a:r>
              <a:rPr lang="ru-RU" b="1" smtClean="0"/>
              <a:t>С</a:t>
            </a:r>
            <a:r>
              <a:rPr lang="en-US" b="1" baseline="30000" smtClean="0"/>
              <a:t>0</a:t>
            </a:r>
            <a:r>
              <a:rPr lang="en-US" b="1" smtClean="0"/>
              <a:t> = </a:t>
            </a:r>
            <a:r>
              <a:rPr lang="ru-RU" b="1" smtClean="0"/>
              <a:t>С</a:t>
            </a:r>
            <a:r>
              <a:rPr lang="en-US" b="1" smtClean="0"/>
              <a:t>H</a:t>
            </a:r>
            <a:r>
              <a:rPr lang="ru-RU" b="1" baseline="30000" smtClean="0"/>
              <a:t>+</a:t>
            </a:r>
            <a:r>
              <a:rPr lang="en-US" b="1" baseline="30000" smtClean="0"/>
              <a:t>1</a:t>
            </a:r>
            <a:r>
              <a:rPr lang="ru-RU" b="1" baseline="-25000" smtClean="0"/>
              <a:t>4  </a:t>
            </a:r>
            <a:r>
              <a:rPr lang="ru-RU" sz="2800" b="1" smtClean="0"/>
              <a:t>метан</a:t>
            </a:r>
          </a:p>
          <a:p>
            <a:pPr>
              <a:buFont typeface="Arial" charset="0"/>
              <a:buNone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hlink"/>
                </a:solidFill>
                <a:latin typeface="Arial" charset="0"/>
              </a:rPr>
              <a:t>Окислительно-восстановительные свойства углерода</a:t>
            </a:r>
          </a:p>
        </p:txBody>
      </p:sp>
      <p:sp>
        <p:nvSpPr>
          <p:cNvPr id="28674" name="Line 4"/>
          <p:cNvSpPr>
            <a:spLocks noChangeShapeType="1"/>
          </p:cNvSpPr>
          <p:nvPr/>
        </p:nvSpPr>
        <p:spPr bwMode="auto">
          <a:xfrm>
            <a:off x="3708400" y="35734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5" name="Line 5"/>
          <p:cNvSpPr>
            <a:spLocks noChangeShapeType="1"/>
          </p:cNvSpPr>
          <p:nvPr/>
        </p:nvSpPr>
        <p:spPr bwMode="auto">
          <a:xfrm>
            <a:off x="2195513" y="3573463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6" name="Line 6"/>
          <p:cNvSpPr>
            <a:spLocks noChangeShapeType="1"/>
          </p:cNvSpPr>
          <p:nvPr/>
        </p:nvSpPr>
        <p:spPr bwMode="auto">
          <a:xfrm>
            <a:off x="5867400" y="36449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7" name="Line 7"/>
          <p:cNvSpPr>
            <a:spLocks noChangeShapeType="1"/>
          </p:cNvSpPr>
          <p:nvPr/>
        </p:nvSpPr>
        <p:spPr bwMode="auto">
          <a:xfrm>
            <a:off x="7667625" y="36449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8" name="Line 8"/>
          <p:cNvSpPr>
            <a:spLocks noChangeShapeType="1"/>
          </p:cNvSpPr>
          <p:nvPr/>
        </p:nvSpPr>
        <p:spPr bwMode="auto">
          <a:xfrm flipV="1">
            <a:off x="1331913" y="3860800"/>
            <a:ext cx="7561262" cy="7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79" name="Text Box 9"/>
          <p:cNvSpPr txBox="1">
            <a:spLocks noChangeArrowheads="1"/>
          </p:cNvSpPr>
          <p:nvPr/>
        </p:nvSpPr>
        <p:spPr bwMode="auto">
          <a:xfrm>
            <a:off x="3492500" y="292417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0</a:t>
            </a:r>
          </a:p>
        </p:txBody>
      </p:sp>
      <p:sp>
        <p:nvSpPr>
          <p:cNvPr id="28680" name="Text Box 10"/>
          <p:cNvSpPr txBox="1">
            <a:spLocks noChangeArrowheads="1"/>
          </p:cNvSpPr>
          <p:nvPr/>
        </p:nvSpPr>
        <p:spPr bwMode="auto">
          <a:xfrm>
            <a:off x="1979613" y="3068638"/>
            <a:ext cx="40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-2</a:t>
            </a:r>
            <a:endParaRPr lang="ru-RU" sz="2000" b="1"/>
          </a:p>
        </p:txBody>
      </p:sp>
      <p:sp>
        <p:nvSpPr>
          <p:cNvPr id="28681" name="Text Box 11"/>
          <p:cNvSpPr txBox="1">
            <a:spLocks noChangeArrowheads="1"/>
          </p:cNvSpPr>
          <p:nvPr/>
        </p:nvSpPr>
        <p:spPr bwMode="auto">
          <a:xfrm>
            <a:off x="5724525" y="2997200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+2</a:t>
            </a:r>
            <a:endParaRPr lang="ru-RU" sz="2000" b="1"/>
          </a:p>
        </p:txBody>
      </p:sp>
      <p:sp>
        <p:nvSpPr>
          <p:cNvPr id="28682" name="Text Box 12"/>
          <p:cNvSpPr txBox="1">
            <a:spLocks noChangeArrowheads="1"/>
          </p:cNvSpPr>
          <p:nvPr/>
        </p:nvSpPr>
        <p:spPr bwMode="auto">
          <a:xfrm>
            <a:off x="7451725" y="2997200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+4</a:t>
            </a:r>
            <a:endParaRPr lang="ru-RU" sz="2000" b="1"/>
          </a:p>
        </p:txBody>
      </p:sp>
      <p:sp>
        <p:nvSpPr>
          <p:cNvPr id="27663" name="AutoShape 15"/>
          <p:cNvSpPr>
            <a:spLocks noChangeArrowheads="1"/>
          </p:cNvSpPr>
          <p:nvPr/>
        </p:nvSpPr>
        <p:spPr bwMode="auto">
          <a:xfrm rot="-456684">
            <a:off x="3419475" y="3284538"/>
            <a:ext cx="2736850" cy="11509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65" name="AutoShape 17"/>
          <p:cNvSpPr>
            <a:spLocks noChangeArrowheads="1"/>
          </p:cNvSpPr>
          <p:nvPr/>
        </p:nvSpPr>
        <p:spPr bwMode="auto">
          <a:xfrm flipV="1">
            <a:off x="3203575" y="3573463"/>
            <a:ext cx="5040313" cy="7921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5" name="Text Box 18"/>
          <p:cNvSpPr txBox="1">
            <a:spLocks noChangeArrowheads="1"/>
          </p:cNvSpPr>
          <p:nvPr/>
        </p:nvSpPr>
        <p:spPr bwMode="auto">
          <a:xfrm>
            <a:off x="2339975" y="2060575"/>
            <a:ext cx="4862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Восстановительные свойства</a:t>
            </a:r>
            <a:r>
              <a:rPr lang="ru-RU"/>
              <a:t> </a:t>
            </a:r>
          </a:p>
        </p:txBody>
      </p:sp>
      <p:sp>
        <p:nvSpPr>
          <p:cNvPr id="28686" name="Text Box 19"/>
          <p:cNvSpPr txBox="1">
            <a:spLocks noChangeArrowheads="1"/>
          </p:cNvSpPr>
          <p:nvPr/>
        </p:nvSpPr>
        <p:spPr bwMode="auto">
          <a:xfrm>
            <a:off x="3563938" y="436562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С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5508625" y="45085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С</a:t>
            </a:r>
            <a:r>
              <a:rPr lang="en-US" sz="2400" b="1"/>
              <a:t>O</a:t>
            </a:r>
            <a:endParaRPr lang="ru-RU" sz="2000" b="1"/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7235825" y="4365625"/>
            <a:ext cx="11160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С</a:t>
            </a:r>
            <a:r>
              <a:rPr lang="en-US" sz="2400" b="1"/>
              <a:t>O</a:t>
            </a:r>
            <a:r>
              <a:rPr lang="en-US" b="1"/>
              <a:t>2</a:t>
            </a:r>
          </a:p>
          <a:p>
            <a:r>
              <a:rPr lang="en-US" sz="2400" b="1"/>
              <a:t>H</a:t>
            </a:r>
            <a:r>
              <a:rPr lang="en-US" b="1"/>
              <a:t>2</a:t>
            </a:r>
            <a:r>
              <a:rPr lang="ru-RU" sz="2400" b="1"/>
              <a:t>С</a:t>
            </a:r>
            <a:r>
              <a:rPr lang="en-US" sz="2400" b="1"/>
              <a:t>O</a:t>
            </a:r>
            <a:r>
              <a:rPr lang="en-US" b="1"/>
              <a:t>3</a:t>
            </a:r>
            <a:endParaRPr lang="ru-RU" b="1"/>
          </a:p>
          <a:p>
            <a:r>
              <a:rPr lang="ru-RU" sz="2400" b="1"/>
              <a:t>С</a:t>
            </a:r>
            <a:r>
              <a:rPr lang="en-US" sz="2400" b="1"/>
              <a:t>Cl</a:t>
            </a:r>
            <a:r>
              <a:rPr lang="en-US" b="1"/>
              <a:t>4</a:t>
            </a:r>
            <a:endParaRPr lang="ru-RU" b="1"/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4643438" y="2781300"/>
            <a:ext cx="70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- 2e</a:t>
            </a:r>
            <a:endParaRPr lang="ru-RU" sz="2400" b="1"/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5867400" y="3716338"/>
            <a:ext cx="70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- 4e</a:t>
            </a:r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3" grpId="0" animBg="1"/>
      <p:bldP spid="27665" grpId="0" animBg="1"/>
      <p:bldP spid="24596" grpId="0"/>
      <p:bldP spid="24599" grpId="0"/>
      <p:bldP spid="35858" grpId="0"/>
      <p:bldP spid="358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Arial" charset="0"/>
              </a:rPr>
              <a:t>Взаимодействие с простыми веществами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323850" y="1412875"/>
            <a:ext cx="8569325" cy="5186363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ru-RU" sz="4000" b="1" smtClean="0">
                <a:solidFill>
                  <a:schemeClr val="hlink"/>
                </a:solidFill>
              </a:rPr>
              <a:t>Углерод восстановитель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800" b="1" smtClean="0">
                <a:solidFill>
                  <a:schemeClr val="hlink"/>
                </a:solidFill>
              </a:rPr>
              <a:t>С кислородом</a:t>
            </a:r>
            <a:endParaRPr lang="en-US" sz="2800" b="1" smtClean="0">
              <a:solidFill>
                <a:schemeClr val="hlink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 smtClean="0"/>
              <a:t>     </a:t>
            </a:r>
            <a:r>
              <a:rPr lang="ru-RU" sz="2800" b="1" smtClean="0"/>
              <a:t>а)</a:t>
            </a:r>
            <a:r>
              <a:rPr lang="en-US" sz="2800" b="1" smtClean="0"/>
              <a:t> C</a:t>
            </a:r>
            <a:r>
              <a:rPr lang="en-US" sz="2800" b="1" baseline="30000" smtClean="0"/>
              <a:t>0</a:t>
            </a:r>
            <a:r>
              <a:rPr lang="en-US" sz="2800" b="1" smtClean="0"/>
              <a:t> + O</a:t>
            </a:r>
            <a:r>
              <a:rPr lang="en-US" sz="2800" b="1" baseline="30000" smtClean="0"/>
              <a:t>0</a:t>
            </a:r>
            <a:r>
              <a:rPr lang="en-US" sz="2800" b="1" baseline="-25000" smtClean="0"/>
              <a:t>2 </a:t>
            </a:r>
            <a:r>
              <a:rPr lang="en-US" sz="2800" b="1" smtClean="0"/>
              <a:t>= C</a:t>
            </a:r>
            <a:r>
              <a:rPr lang="en-US" sz="2800" b="1" baseline="30000" smtClean="0"/>
              <a:t>+</a:t>
            </a:r>
            <a:r>
              <a:rPr lang="ru-RU" sz="2800" b="1" baseline="30000" smtClean="0"/>
              <a:t>4</a:t>
            </a:r>
            <a:r>
              <a:rPr lang="en-US" sz="2800" b="1" smtClean="0"/>
              <a:t>O</a:t>
            </a:r>
            <a:r>
              <a:rPr lang="en-US" sz="2800" b="1" baseline="30000" smtClean="0"/>
              <a:t>-2</a:t>
            </a:r>
            <a:r>
              <a:rPr lang="en-US" sz="2800" b="1" baseline="-25000" smtClean="0"/>
              <a:t>2</a:t>
            </a:r>
            <a:r>
              <a:rPr lang="ru-RU" sz="2800" b="1" baseline="-25000" smtClean="0"/>
              <a:t> </a:t>
            </a:r>
            <a:r>
              <a:rPr lang="en-US" sz="2800" b="1" baseline="-25000" smtClean="0"/>
              <a:t> </a:t>
            </a:r>
            <a:r>
              <a:rPr lang="ru-RU" sz="2800" b="1" smtClean="0"/>
              <a:t>оксид углерода (</a:t>
            </a:r>
            <a:r>
              <a:rPr lang="en-US" sz="2800" b="1" smtClean="0"/>
              <a:t>IV)</a:t>
            </a:r>
            <a:endParaRPr lang="ru-RU" sz="2800" b="1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800" b="1" smtClean="0"/>
              <a:t>     б) 2</a:t>
            </a:r>
            <a:r>
              <a:rPr lang="en-US" sz="2800" b="1" smtClean="0"/>
              <a:t>C</a:t>
            </a:r>
            <a:r>
              <a:rPr lang="en-US" sz="2800" b="1" baseline="30000" smtClean="0"/>
              <a:t>0 </a:t>
            </a:r>
            <a:r>
              <a:rPr lang="en-US" sz="2800" b="1" smtClean="0"/>
              <a:t>+ O</a:t>
            </a:r>
            <a:r>
              <a:rPr lang="en-US" sz="2800" b="1" baseline="30000" smtClean="0"/>
              <a:t>0</a:t>
            </a:r>
            <a:r>
              <a:rPr lang="en-US" sz="2800" b="1" baseline="-25000" smtClean="0"/>
              <a:t>2 </a:t>
            </a:r>
            <a:r>
              <a:rPr lang="en-US" sz="2800" b="1" smtClean="0"/>
              <a:t>= 2 C</a:t>
            </a:r>
            <a:r>
              <a:rPr lang="en-US" sz="2800" b="1" baseline="30000" smtClean="0"/>
              <a:t>+</a:t>
            </a:r>
            <a:r>
              <a:rPr lang="ru-RU" sz="2800" b="1" baseline="30000" smtClean="0"/>
              <a:t>2</a:t>
            </a:r>
            <a:r>
              <a:rPr lang="en-US" sz="2800" b="1" smtClean="0"/>
              <a:t>O</a:t>
            </a:r>
            <a:r>
              <a:rPr lang="en-US" sz="2800" b="1" baseline="30000" smtClean="0"/>
              <a:t>-2</a:t>
            </a:r>
            <a:r>
              <a:rPr lang="ru-RU" sz="2800" b="1" smtClean="0"/>
              <a:t> оксид углерода (</a:t>
            </a:r>
            <a:r>
              <a:rPr lang="en-US" sz="2800" b="1" smtClean="0"/>
              <a:t>II)</a:t>
            </a:r>
            <a:endParaRPr lang="ru-RU" sz="2800" b="1" baseline="3000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ru-RU" sz="2800" b="1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chemeClr val="hlink"/>
                </a:solidFill>
              </a:rPr>
              <a:t>2. С галогенами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800" b="1" smtClean="0"/>
              <a:t>         </a:t>
            </a:r>
            <a:r>
              <a:rPr lang="en-US" sz="2800" b="1" smtClean="0"/>
              <a:t>C</a:t>
            </a:r>
            <a:r>
              <a:rPr lang="en-US" sz="2800" b="1" baseline="30000" smtClean="0"/>
              <a:t>0</a:t>
            </a:r>
            <a:r>
              <a:rPr lang="en-US" sz="2800" b="1" smtClean="0"/>
              <a:t> + 2Cl</a:t>
            </a:r>
            <a:r>
              <a:rPr lang="en-US" sz="2800" b="1" baseline="30000" smtClean="0"/>
              <a:t>0</a:t>
            </a:r>
            <a:r>
              <a:rPr lang="en-US" sz="2800" b="1" baseline="-25000" smtClean="0"/>
              <a:t>2 </a:t>
            </a:r>
            <a:r>
              <a:rPr lang="en-US" sz="2800" b="1" smtClean="0"/>
              <a:t>= C</a:t>
            </a:r>
            <a:r>
              <a:rPr lang="en-US" sz="2800" b="1" baseline="30000" smtClean="0"/>
              <a:t>+4</a:t>
            </a:r>
            <a:r>
              <a:rPr lang="en-US" sz="2800" b="1" smtClean="0"/>
              <a:t>Cl</a:t>
            </a:r>
            <a:r>
              <a:rPr lang="en-US" sz="2800" b="1" baseline="30000" smtClean="0"/>
              <a:t>-1</a:t>
            </a:r>
            <a:r>
              <a:rPr lang="en-US" sz="2800" b="1" baseline="-25000" smtClean="0"/>
              <a:t>4  </a:t>
            </a:r>
            <a:r>
              <a:rPr lang="ru-RU" sz="2800" b="1" baseline="-25000" smtClean="0"/>
              <a:t> </a:t>
            </a:r>
            <a:r>
              <a:rPr lang="ru-RU" sz="2800" b="1" smtClean="0"/>
              <a:t>четыреххлористый</a:t>
            </a:r>
            <a:r>
              <a:rPr lang="en-US" sz="2800" b="1" smtClean="0"/>
              <a:t> </a:t>
            </a:r>
            <a:r>
              <a:rPr lang="ru-RU" sz="2800" b="1" smtClean="0"/>
              <a:t>углерод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ru-RU" sz="2800" b="1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chemeClr val="hlink"/>
                </a:solidFill>
              </a:rPr>
              <a:t>3. С углеродом</a:t>
            </a: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ru-RU" sz="2800" b="1" smtClean="0"/>
              <a:t>     С</a:t>
            </a:r>
            <a:r>
              <a:rPr lang="ru-RU" sz="2800" b="1" baseline="30000" smtClean="0"/>
              <a:t>0</a:t>
            </a:r>
            <a:r>
              <a:rPr lang="ru-RU" sz="2800" b="1" smtClean="0"/>
              <a:t> + 2</a:t>
            </a:r>
            <a:r>
              <a:rPr lang="en-US" sz="2800" b="1" smtClean="0"/>
              <a:t>S</a:t>
            </a:r>
            <a:r>
              <a:rPr lang="en-US" sz="2800" b="1" baseline="30000" smtClean="0"/>
              <a:t>0</a:t>
            </a:r>
            <a:r>
              <a:rPr lang="en-US" sz="2800" b="1" smtClean="0"/>
              <a:t> = C</a:t>
            </a:r>
            <a:r>
              <a:rPr lang="en-US" sz="2800" b="1" baseline="30000" smtClean="0"/>
              <a:t>+4</a:t>
            </a:r>
            <a:r>
              <a:rPr lang="en-US" sz="2800" b="1" smtClean="0"/>
              <a:t>S</a:t>
            </a:r>
            <a:r>
              <a:rPr lang="en-US" sz="2800" b="1" baseline="30000" smtClean="0"/>
              <a:t>-2</a:t>
            </a:r>
            <a:r>
              <a:rPr lang="en-US" sz="2800" b="1" baseline="-25000" smtClean="0"/>
              <a:t>2   </a:t>
            </a:r>
            <a:r>
              <a:rPr lang="ru-RU" sz="2800" b="1" smtClean="0"/>
              <a:t>сульфид углерода </a:t>
            </a:r>
            <a:r>
              <a:rPr lang="en-US" sz="2800" b="1" smtClean="0"/>
              <a:t>(IV</a:t>
            </a:r>
            <a:r>
              <a:rPr lang="ru-RU" sz="2800" b="1" smtClean="0"/>
              <a:t>)</a:t>
            </a: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5"/>
          <p:cNvSpPr>
            <a:spLocks noChangeArrowheads="1"/>
          </p:cNvSpPr>
          <p:nvPr/>
        </p:nvSpPr>
        <p:spPr bwMode="auto">
          <a:xfrm>
            <a:off x="0" y="398463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79388" y="1268413"/>
            <a:ext cx="4214812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CaCO3</a:t>
            </a: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мел, известняк, мрамор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79388" y="1844675"/>
            <a:ext cx="4214812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CaCO3* MgCO3</a:t>
            </a: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– доломит.</a:t>
            </a:r>
          </a:p>
        </p:txBody>
      </p:sp>
      <p:sp>
        <p:nvSpPr>
          <p:cNvPr id="2" name="Прямоугольник 45"/>
          <p:cNvSpPr/>
          <p:nvPr/>
        </p:nvSpPr>
        <p:spPr>
          <a:xfrm>
            <a:off x="4643438" y="692150"/>
            <a:ext cx="4249737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Arial" charset="0"/>
              </a:rPr>
              <a:t>В свободном виде: </a:t>
            </a:r>
          </a:p>
          <a:p>
            <a:pPr algn="ctr">
              <a:defRPr/>
            </a:pPr>
            <a:r>
              <a:rPr lang="ru-RU" b="1">
                <a:solidFill>
                  <a:schemeClr val="bg1"/>
                </a:solidFill>
                <a:latin typeface="Arial" charset="0"/>
              </a:rPr>
              <a:t>алмаз, графит, </a:t>
            </a:r>
            <a:endParaRPr lang="ru-RU" sz="16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725" name="Text Box 92"/>
          <p:cNvSpPr txBox="1">
            <a:spLocks noChangeArrowheads="1"/>
          </p:cNvSpPr>
          <p:nvPr/>
        </p:nvSpPr>
        <p:spPr bwMode="auto">
          <a:xfrm>
            <a:off x="2771775" y="188913"/>
            <a:ext cx="351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УГЛЕРОД В ПРИРОДЕ</a:t>
            </a:r>
          </a:p>
        </p:txBody>
      </p:sp>
      <p:sp>
        <p:nvSpPr>
          <p:cNvPr id="5" name="Прямоугольник 45"/>
          <p:cNvSpPr/>
          <p:nvPr/>
        </p:nvSpPr>
        <p:spPr>
          <a:xfrm>
            <a:off x="179388" y="2492375"/>
            <a:ext cx="4248150" cy="935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Является составной частью каменного угля, нефти и природного газа.</a:t>
            </a:r>
          </a:p>
        </p:txBody>
      </p:sp>
      <p:pic>
        <p:nvPicPr>
          <p:cNvPr id="30727" name="Picture 27" descr="калачеевская пеще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500438"/>
            <a:ext cx="3960813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 Box 28"/>
          <p:cNvSpPr txBox="1">
            <a:spLocks noChangeArrowheads="1"/>
          </p:cNvSpPr>
          <p:nvPr/>
        </p:nvSpPr>
        <p:spPr bwMode="auto">
          <a:xfrm>
            <a:off x="1311275" y="640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0729" name="Text Box 31"/>
          <p:cNvSpPr txBox="1">
            <a:spLocks noChangeArrowheads="1"/>
          </p:cNvSpPr>
          <p:nvPr/>
        </p:nvSpPr>
        <p:spPr bwMode="auto">
          <a:xfrm>
            <a:off x="323850" y="6021388"/>
            <a:ext cx="390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/>
              <a:t>Калачеевская меловая пещера –</a:t>
            </a:r>
          </a:p>
          <a:p>
            <a:pPr algn="ctr"/>
            <a:r>
              <a:rPr lang="ru-RU" b="1"/>
              <a:t>исторический памятник</a:t>
            </a:r>
          </a:p>
        </p:txBody>
      </p:sp>
      <p:pic>
        <p:nvPicPr>
          <p:cNvPr id="30730" name="Picture 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1844675"/>
            <a:ext cx="340042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4221163"/>
            <a:ext cx="32400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48"/>
          <p:cNvSpPr/>
          <p:nvPr/>
        </p:nvSpPr>
        <p:spPr>
          <a:xfrm>
            <a:off x="179388" y="620713"/>
            <a:ext cx="4214812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Органогенный элемент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Домашнее задание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П. 29, конспект урока.</a:t>
            </a:r>
          </a:p>
          <a:p>
            <a:r>
              <a:rPr lang="ru-RU" smtClean="0"/>
              <a:t>Работа с виртуальной лабораторией «Знакомство с образцами  природных соединений неметаллов: карбонаты».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684213" y="3860800"/>
            <a:ext cx="74723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hlinkClick r:id="rId2"/>
              </a:rPr>
              <a:t>http://www.virtulab.net/index.php?option=com_content&amp;view=article&amp;id=260:2009-11-14-22-37-18&amp;catid=57:2009-11-14-21-25-00&amp;Itemid=108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u="sng" smtClean="0">
                <a:solidFill>
                  <a:schemeClr val="tx2"/>
                </a:solidFill>
              </a:rPr>
              <a:t>Цель урока:</a:t>
            </a:r>
            <a:r>
              <a:rPr lang="ru-RU" smtClean="0">
                <a:solidFill>
                  <a:schemeClr val="tx2"/>
                </a:solidFill>
              </a:rPr>
              <a:t> </a:t>
            </a:r>
            <a:r>
              <a:rPr lang="ru-RU" smtClean="0">
                <a:solidFill>
                  <a:schemeClr val="tx2"/>
                </a:solidFill>
                <a:latin typeface="Arial" charset="0"/>
              </a:rPr>
              <a:t>повторить строение атома и аллотропию на примере углерода. Рассмотреть</a:t>
            </a:r>
            <a:r>
              <a:rPr lang="ru-RU" smtClean="0">
                <a:solidFill>
                  <a:schemeClr val="tx2"/>
                </a:solidFill>
              </a:rPr>
              <a:t> </a:t>
            </a:r>
            <a:r>
              <a:rPr lang="ru-RU" smtClean="0">
                <a:solidFill>
                  <a:schemeClr val="tx2"/>
                </a:solidFill>
                <a:latin typeface="Arial" charset="0"/>
              </a:rPr>
              <a:t>химические свойства углерода.  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4000" smtClean="0">
                <a:solidFill>
                  <a:schemeClr val="hlink"/>
                </a:solidFill>
                <a:latin typeface="Arial" charset="0"/>
              </a:rPr>
              <a:t>С</a:t>
            </a:r>
            <a:r>
              <a:rPr lang="ru-RU" sz="4000" smtClean="0">
                <a:solidFill>
                  <a:schemeClr val="hlink"/>
                </a:solidFill>
              </a:rPr>
              <a:t>троени</a:t>
            </a:r>
            <a:r>
              <a:rPr lang="ru-RU" sz="4000" smtClean="0">
                <a:solidFill>
                  <a:schemeClr val="hlink"/>
                </a:solidFill>
                <a:latin typeface="Arial" charset="0"/>
              </a:rPr>
              <a:t>е</a:t>
            </a:r>
            <a:r>
              <a:rPr lang="ru-RU" sz="4000" smtClean="0">
                <a:solidFill>
                  <a:schemeClr val="hlink"/>
                </a:solidFill>
              </a:rPr>
              <a:t> атома углерода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900113" y="1557338"/>
            <a:ext cx="3384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Расположение электронов в атоме углерода в нормальном состоянии</a:t>
            </a:r>
          </a:p>
        </p:txBody>
      </p:sp>
      <p:grpSp>
        <p:nvGrpSpPr>
          <p:cNvPr id="79876" name="Group 4"/>
          <p:cNvGrpSpPr>
            <a:grpSpLocks/>
          </p:cNvGrpSpPr>
          <p:nvPr/>
        </p:nvGrpSpPr>
        <p:grpSpPr bwMode="auto">
          <a:xfrm>
            <a:off x="755650" y="2565400"/>
            <a:ext cx="3168650" cy="1150938"/>
            <a:chOff x="295" y="1752"/>
            <a:chExt cx="1996" cy="725"/>
          </a:xfrm>
        </p:grpSpPr>
        <p:sp>
          <p:nvSpPr>
            <p:cNvPr id="17453" name="Rectangle 5"/>
            <p:cNvSpPr>
              <a:spLocks noChangeArrowheads="1"/>
            </p:cNvSpPr>
            <p:nvPr/>
          </p:nvSpPr>
          <p:spPr bwMode="auto">
            <a:xfrm>
              <a:off x="2019" y="2070"/>
              <a:ext cx="272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54" name="Rectangle 6"/>
            <p:cNvSpPr>
              <a:spLocks noChangeArrowheads="1"/>
            </p:cNvSpPr>
            <p:nvPr/>
          </p:nvSpPr>
          <p:spPr bwMode="auto">
            <a:xfrm>
              <a:off x="1746" y="2070"/>
              <a:ext cx="272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55" name="Rectangle 7"/>
            <p:cNvSpPr>
              <a:spLocks noChangeArrowheads="1"/>
            </p:cNvSpPr>
            <p:nvPr/>
          </p:nvSpPr>
          <p:spPr bwMode="auto">
            <a:xfrm>
              <a:off x="1474" y="2070"/>
              <a:ext cx="272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7456" name="Group 8"/>
            <p:cNvGrpSpPr>
              <a:grpSpLocks/>
            </p:cNvGrpSpPr>
            <p:nvPr/>
          </p:nvGrpSpPr>
          <p:grpSpPr bwMode="auto">
            <a:xfrm>
              <a:off x="612" y="2070"/>
              <a:ext cx="272" cy="272"/>
              <a:chOff x="657" y="1071"/>
              <a:chExt cx="272" cy="272"/>
            </a:xfrm>
          </p:grpSpPr>
          <p:sp>
            <p:nvSpPr>
              <p:cNvPr id="17467" name="Rectangle 9"/>
              <p:cNvSpPr>
                <a:spLocks noChangeArrowheads="1"/>
              </p:cNvSpPr>
              <p:nvPr/>
            </p:nvSpPr>
            <p:spPr bwMode="auto">
              <a:xfrm>
                <a:off x="657" y="1071"/>
                <a:ext cx="272" cy="2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68" name="Line 10"/>
              <p:cNvSpPr>
                <a:spLocks noChangeShapeType="1"/>
              </p:cNvSpPr>
              <p:nvPr/>
            </p:nvSpPr>
            <p:spPr bwMode="auto">
              <a:xfrm>
                <a:off x="748" y="1117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69" name="Line 11"/>
              <p:cNvSpPr>
                <a:spLocks noChangeShapeType="1"/>
              </p:cNvSpPr>
              <p:nvPr/>
            </p:nvSpPr>
            <p:spPr bwMode="auto">
              <a:xfrm flipV="1">
                <a:off x="839" y="1117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457" name="Rectangle 12"/>
            <p:cNvSpPr>
              <a:spLocks noChangeArrowheads="1"/>
            </p:cNvSpPr>
            <p:nvPr/>
          </p:nvSpPr>
          <p:spPr bwMode="auto">
            <a:xfrm>
              <a:off x="612" y="1752"/>
              <a:ext cx="273" cy="2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1s</a:t>
              </a:r>
              <a:r>
                <a:rPr lang="en-US" baseline="30000"/>
                <a:t>2</a:t>
              </a:r>
              <a:endParaRPr lang="ru-RU" baseline="30000"/>
            </a:p>
          </p:txBody>
        </p:sp>
        <p:grpSp>
          <p:nvGrpSpPr>
            <p:cNvPr id="17458" name="Group 13"/>
            <p:cNvGrpSpPr>
              <a:grpSpLocks/>
            </p:cNvGrpSpPr>
            <p:nvPr/>
          </p:nvGrpSpPr>
          <p:grpSpPr bwMode="auto">
            <a:xfrm>
              <a:off x="1111" y="2070"/>
              <a:ext cx="272" cy="272"/>
              <a:chOff x="657" y="1071"/>
              <a:chExt cx="272" cy="272"/>
            </a:xfrm>
          </p:grpSpPr>
          <p:sp>
            <p:nvSpPr>
              <p:cNvPr id="17464" name="Rectangle 14"/>
              <p:cNvSpPr>
                <a:spLocks noChangeArrowheads="1"/>
              </p:cNvSpPr>
              <p:nvPr/>
            </p:nvSpPr>
            <p:spPr bwMode="auto">
              <a:xfrm>
                <a:off x="657" y="1071"/>
                <a:ext cx="272" cy="2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65" name="Line 15"/>
              <p:cNvSpPr>
                <a:spLocks noChangeShapeType="1"/>
              </p:cNvSpPr>
              <p:nvPr/>
            </p:nvSpPr>
            <p:spPr bwMode="auto">
              <a:xfrm>
                <a:off x="748" y="1117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66" name="Line 16"/>
              <p:cNvSpPr>
                <a:spLocks noChangeShapeType="1"/>
              </p:cNvSpPr>
              <p:nvPr/>
            </p:nvSpPr>
            <p:spPr bwMode="auto">
              <a:xfrm flipV="1">
                <a:off x="839" y="1117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459" name="Rectangle 17"/>
            <p:cNvSpPr>
              <a:spLocks noChangeArrowheads="1"/>
            </p:cNvSpPr>
            <p:nvPr/>
          </p:nvSpPr>
          <p:spPr bwMode="auto">
            <a:xfrm>
              <a:off x="1111" y="1752"/>
              <a:ext cx="273" cy="2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2s</a:t>
              </a:r>
              <a:r>
                <a:rPr lang="en-US" baseline="30000"/>
                <a:t>2</a:t>
              </a:r>
              <a:endParaRPr lang="ru-RU" baseline="30000"/>
            </a:p>
          </p:txBody>
        </p:sp>
        <p:sp>
          <p:nvSpPr>
            <p:cNvPr id="17460" name="Line 18"/>
            <p:cNvSpPr>
              <a:spLocks noChangeShapeType="1"/>
            </p:cNvSpPr>
            <p:nvPr/>
          </p:nvSpPr>
          <p:spPr bwMode="auto">
            <a:xfrm flipV="1">
              <a:off x="1610" y="211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1" name="Line 19"/>
            <p:cNvSpPr>
              <a:spLocks noChangeShapeType="1"/>
            </p:cNvSpPr>
            <p:nvPr/>
          </p:nvSpPr>
          <p:spPr bwMode="auto">
            <a:xfrm flipH="1" flipV="1">
              <a:off x="1882" y="211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2" name="Rectangle 20"/>
            <p:cNvSpPr>
              <a:spLocks noChangeArrowheads="1"/>
            </p:cNvSpPr>
            <p:nvPr/>
          </p:nvSpPr>
          <p:spPr bwMode="auto">
            <a:xfrm>
              <a:off x="1746" y="1752"/>
              <a:ext cx="273" cy="2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2p</a:t>
              </a:r>
              <a:r>
                <a:rPr lang="en-US" baseline="30000"/>
                <a:t>2</a:t>
              </a:r>
              <a:endParaRPr lang="ru-RU" baseline="30000"/>
            </a:p>
          </p:txBody>
        </p:sp>
        <p:sp>
          <p:nvSpPr>
            <p:cNvPr id="17463" name="Rectangle 21"/>
            <p:cNvSpPr>
              <a:spLocks noChangeArrowheads="1"/>
            </p:cNvSpPr>
            <p:nvPr/>
          </p:nvSpPr>
          <p:spPr bwMode="auto">
            <a:xfrm>
              <a:off x="295" y="2205"/>
              <a:ext cx="273" cy="2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aseline="-25000"/>
                <a:t>+6</a:t>
              </a:r>
              <a:r>
                <a:rPr lang="ru-RU"/>
                <a:t>С</a:t>
              </a:r>
              <a:endParaRPr lang="ru-RU" baseline="30000"/>
            </a:p>
          </p:txBody>
        </p:sp>
      </p:grpSp>
      <p:grpSp>
        <p:nvGrpSpPr>
          <p:cNvPr id="79894" name="Group 22"/>
          <p:cNvGrpSpPr>
            <a:grpSpLocks/>
          </p:cNvGrpSpPr>
          <p:nvPr/>
        </p:nvGrpSpPr>
        <p:grpSpPr bwMode="auto">
          <a:xfrm>
            <a:off x="4787900" y="2565400"/>
            <a:ext cx="3168650" cy="1152525"/>
            <a:chOff x="3016" y="1616"/>
            <a:chExt cx="1996" cy="726"/>
          </a:xfrm>
        </p:grpSpPr>
        <p:sp>
          <p:nvSpPr>
            <p:cNvPr id="17433" name="Rectangle 23"/>
            <p:cNvSpPr>
              <a:spLocks noChangeArrowheads="1"/>
            </p:cNvSpPr>
            <p:nvPr/>
          </p:nvSpPr>
          <p:spPr bwMode="auto">
            <a:xfrm>
              <a:off x="4740" y="1934"/>
              <a:ext cx="272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4" name="Rectangle 24"/>
            <p:cNvSpPr>
              <a:spLocks noChangeArrowheads="1"/>
            </p:cNvSpPr>
            <p:nvPr/>
          </p:nvSpPr>
          <p:spPr bwMode="auto">
            <a:xfrm>
              <a:off x="4467" y="1934"/>
              <a:ext cx="272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5" name="Rectangle 25"/>
            <p:cNvSpPr>
              <a:spLocks noChangeArrowheads="1"/>
            </p:cNvSpPr>
            <p:nvPr/>
          </p:nvSpPr>
          <p:spPr bwMode="auto">
            <a:xfrm>
              <a:off x="4195" y="1934"/>
              <a:ext cx="272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7436" name="Group 26"/>
            <p:cNvGrpSpPr>
              <a:grpSpLocks/>
            </p:cNvGrpSpPr>
            <p:nvPr/>
          </p:nvGrpSpPr>
          <p:grpSpPr bwMode="auto">
            <a:xfrm>
              <a:off x="3333" y="1934"/>
              <a:ext cx="272" cy="272"/>
              <a:chOff x="657" y="1071"/>
              <a:chExt cx="272" cy="272"/>
            </a:xfrm>
          </p:grpSpPr>
          <p:sp>
            <p:nvSpPr>
              <p:cNvPr id="17450" name="Rectangle 27"/>
              <p:cNvSpPr>
                <a:spLocks noChangeArrowheads="1"/>
              </p:cNvSpPr>
              <p:nvPr/>
            </p:nvSpPr>
            <p:spPr bwMode="auto">
              <a:xfrm>
                <a:off x="657" y="1071"/>
                <a:ext cx="272" cy="2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51" name="Line 28"/>
              <p:cNvSpPr>
                <a:spLocks noChangeShapeType="1"/>
              </p:cNvSpPr>
              <p:nvPr/>
            </p:nvSpPr>
            <p:spPr bwMode="auto">
              <a:xfrm>
                <a:off x="748" y="1117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2" name="Line 29"/>
              <p:cNvSpPr>
                <a:spLocks noChangeShapeType="1"/>
              </p:cNvSpPr>
              <p:nvPr/>
            </p:nvSpPr>
            <p:spPr bwMode="auto">
              <a:xfrm flipV="1">
                <a:off x="839" y="1117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437" name="Rectangle 30"/>
            <p:cNvSpPr>
              <a:spLocks noChangeArrowheads="1"/>
            </p:cNvSpPr>
            <p:nvPr/>
          </p:nvSpPr>
          <p:spPr bwMode="auto">
            <a:xfrm>
              <a:off x="3333" y="1616"/>
              <a:ext cx="273" cy="2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1s</a:t>
              </a:r>
              <a:r>
                <a:rPr lang="en-US" baseline="30000"/>
                <a:t>2</a:t>
              </a:r>
              <a:endParaRPr lang="ru-RU" baseline="30000"/>
            </a:p>
          </p:txBody>
        </p:sp>
        <p:grpSp>
          <p:nvGrpSpPr>
            <p:cNvPr id="17438" name="Group 31"/>
            <p:cNvGrpSpPr>
              <a:grpSpLocks/>
            </p:cNvGrpSpPr>
            <p:nvPr/>
          </p:nvGrpSpPr>
          <p:grpSpPr bwMode="auto">
            <a:xfrm>
              <a:off x="3832" y="1934"/>
              <a:ext cx="272" cy="272"/>
              <a:chOff x="657" y="1071"/>
              <a:chExt cx="272" cy="272"/>
            </a:xfrm>
          </p:grpSpPr>
          <p:sp>
            <p:nvSpPr>
              <p:cNvPr id="17447" name="Rectangle 32"/>
              <p:cNvSpPr>
                <a:spLocks noChangeArrowheads="1"/>
              </p:cNvSpPr>
              <p:nvPr/>
            </p:nvSpPr>
            <p:spPr bwMode="auto">
              <a:xfrm>
                <a:off x="657" y="1071"/>
                <a:ext cx="272" cy="27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48" name="Line 33"/>
              <p:cNvSpPr>
                <a:spLocks noChangeShapeType="1"/>
              </p:cNvSpPr>
              <p:nvPr/>
            </p:nvSpPr>
            <p:spPr bwMode="auto">
              <a:xfrm>
                <a:off x="748" y="1117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9" name="Line 34"/>
              <p:cNvSpPr>
                <a:spLocks noChangeShapeType="1"/>
              </p:cNvSpPr>
              <p:nvPr/>
            </p:nvSpPr>
            <p:spPr bwMode="auto">
              <a:xfrm flipV="1">
                <a:off x="839" y="1117"/>
                <a:ext cx="0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439" name="Rectangle 35"/>
            <p:cNvSpPr>
              <a:spLocks noChangeArrowheads="1"/>
            </p:cNvSpPr>
            <p:nvPr/>
          </p:nvSpPr>
          <p:spPr bwMode="auto">
            <a:xfrm>
              <a:off x="3832" y="1616"/>
              <a:ext cx="273" cy="2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2s</a:t>
              </a:r>
              <a:r>
                <a:rPr lang="en-US" baseline="30000"/>
                <a:t>2</a:t>
              </a:r>
              <a:endParaRPr lang="ru-RU" baseline="30000"/>
            </a:p>
          </p:txBody>
        </p:sp>
        <p:sp>
          <p:nvSpPr>
            <p:cNvPr id="17440" name="Line 36"/>
            <p:cNvSpPr>
              <a:spLocks noChangeShapeType="1"/>
            </p:cNvSpPr>
            <p:nvPr/>
          </p:nvSpPr>
          <p:spPr bwMode="auto">
            <a:xfrm flipV="1">
              <a:off x="4331" y="1979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1" name="Line 37"/>
            <p:cNvSpPr>
              <a:spLocks noChangeShapeType="1"/>
            </p:cNvSpPr>
            <p:nvPr/>
          </p:nvSpPr>
          <p:spPr bwMode="auto">
            <a:xfrm flipH="1" flipV="1">
              <a:off x="4603" y="1979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2" name="Rectangle 38"/>
            <p:cNvSpPr>
              <a:spLocks noChangeArrowheads="1"/>
            </p:cNvSpPr>
            <p:nvPr/>
          </p:nvSpPr>
          <p:spPr bwMode="auto">
            <a:xfrm>
              <a:off x="4467" y="1616"/>
              <a:ext cx="273" cy="2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2p</a:t>
              </a:r>
              <a:r>
                <a:rPr lang="en-US" baseline="30000"/>
                <a:t>2</a:t>
              </a:r>
              <a:endParaRPr lang="ru-RU" baseline="30000"/>
            </a:p>
          </p:txBody>
        </p:sp>
        <p:sp>
          <p:nvSpPr>
            <p:cNvPr id="17443" name="Rectangle 39"/>
            <p:cNvSpPr>
              <a:spLocks noChangeArrowheads="1"/>
            </p:cNvSpPr>
            <p:nvPr/>
          </p:nvSpPr>
          <p:spPr bwMode="auto">
            <a:xfrm>
              <a:off x="3016" y="2069"/>
              <a:ext cx="273" cy="27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aseline="-25000"/>
                <a:t>+6</a:t>
              </a:r>
              <a:r>
                <a:rPr lang="ru-RU"/>
                <a:t>С</a:t>
              </a:r>
              <a:endParaRPr lang="ru-RU" baseline="30000"/>
            </a:p>
          </p:txBody>
        </p:sp>
        <p:sp>
          <p:nvSpPr>
            <p:cNvPr id="17444" name="Line 40"/>
            <p:cNvSpPr>
              <a:spLocks noChangeShapeType="1"/>
            </p:cNvSpPr>
            <p:nvPr/>
          </p:nvSpPr>
          <p:spPr bwMode="auto">
            <a:xfrm>
              <a:off x="3968" y="2206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5" name="Line 41"/>
            <p:cNvSpPr>
              <a:spLocks noChangeShapeType="1"/>
            </p:cNvSpPr>
            <p:nvPr/>
          </p:nvSpPr>
          <p:spPr bwMode="auto">
            <a:xfrm>
              <a:off x="3968" y="2342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6" name="Line 42"/>
            <p:cNvSpPr>
              <a:spLocks noChangeShapeType="1"/>
            </p:cNvSpPr>
            <p:nvPr/>
          </p:nvSpPr>
          <p:spPr bwMode="auto">
            <a:xfrm flipV="1">
              <a:off x="4875" y="2206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9915" name="Text Box 43"/>
          <p:cNvSpPr txBox="1">
            <a:spLocks noChangeArrowheads="1"/>
          </p:cNvSpPr>
          <p:nvPr/>
        </p:nvSpPr>
        <p:spPr bwMode="auto">
          <a:xfrm>
            <a:off x="4787900" y="1628775"/>
            <a:ext cx="36734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Процесс распаривания электронов при притоке энергии</a:t>
            </a:r>
          </a:p>
        </p:txBody>
      </p:sp>
      <p:sp>
        <p:nvSpPr>
          <p:cNvPr id="17414" name="Rectangle 44"/>
          <p:cNvSpPr>
            <a:spLocks noChangeArrowheads="1"/>
          </p:cNvSpPr>
          <p:nvPr/>
        </p:nvSpPr>
        <p:spPr bwMode="auto">
          <a:xfrm>
            <a:off x="5437188" y="5446713"/>
            <a:ext cx="431800" cy="4318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5" name="Rectangle 45"/>
          <p:cNvSpPr>
            <a:spLocks noChangeArrowheads="1"/>
          </p:cNvSpPr>
          <p:nvPr/>
        </p:nvSpPr>
        <p:spPr bwMode="auto">
          <a:xfrm>
            <a:off x="5003800" y="5446713"/>
            <a:ext cx="4318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Rectangle 46"/>
          <p:cNvSpPr>
            <a:spLocks noChangeArrowheads="1"/>
          </p:cNvSpPr>
          <p:nvPr/>
        </p:nvSpPr>
        <p:spPr bwMode="auto">
          <a:xfrm>
            <a:off x="4572000" y="5446713"/>
            <a:ext cx="4318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7417" name="Group 47"/>
          <p:cNvGrpSpPr>
            <a:grpSpLocks/>
          </p:cNvGrpSpPr>
          <p:nvPr/>
        </p:nvGrpSpPr>
        <p:grpSpPr bwMode="auto">
          <a:xfrm>
            <a:off x="3203575" y="5446713"/>
            <a:ext cx="431800" cy="431800"/>
            <a:chOff x="657" y="1071"/>
            <a:chExt cx="272" cy="272"/>
          </a:xfrm>
        </p:grpSpPr>
        <p:sp>
          <p:nvSpPr>
            <p:cNvPr id="17430" name="Rectangle 48"/>
            <p:cNvSpPr>
              <a:spLocks noChangeArrowheads="1"/>
            </p:cNvSpPr>
            <p:nvPr/>
          </p:nvSpPr>
          <p:spPr bwMode="auto">
            <a:xfrm>
              <a:off x="657" y="1071"/>
              <a:ext cx="272" cy="2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1" name="Line 49"/>
            <p:cNvSpPr>
              <a:spLocks noChangeShapeType="1"/>
            </p:cNvSpPr>
            <p:nvPr/>
          </p:nvSpPr>
          <p:spPr bwMode="auto">
            <a:xfrm>
              <a:off x="748" y="1117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2" name="Line 50"/>
            <p:cNvSpPr>
              <a:spLocks noChangeShapeType="1"/>
            </p:cNvSpPr>
            <p:nvPr/>
          </p:nvSpPr>
          <p:spPr bwMode="auto">
            <a:xfrm flipV="1">
              <a:off x="839" y="1117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18" name="Rectangle 51"/>
          <p:cNvSpPr>
            <a:spLocks noChangeArrowheads="1"/>
          </p:cNvSpPr>
          <p:nvPr/>
        </p:nvSpPr>
        <p:spPr bwMode="auto">
          <a:xfrm>
            <a:off x="3203575" y="4941888"/>
            <a:ext cx="433388" cy="431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1s</a:t>
            </a:r>
            <a:r>
              <a:rPr lang="en-US" baseline="30000"/>
              <a:t>2</a:t>
            </a:r>
            <a:endParaRPr lang="ru-RU" baseline="30000"/>
          </a:p>
        </p:txBody>
      </p:sp>
      <p:sp>
        <p:nvSpPr>
          <p:cNvPr id="17419" name="Rectangle 52"/>
          <p:cNvSpPr>
            <a:spLocks noChangeArrowheads="1"/>
          </p:cNvSpPr>
          <p:nvPr/>
        </p:nvSpPr>
        <p:spPr bwMode="auto">
          <a:xfrm>
            <a:off x="3997325" y="5446713"/>
            <a:ext cx="431800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0" name="Line 53"/>
          <p:cNvSpPr>
            <a:spLocks noChangeShapeType="1"/>
          </p:cNvSpPr>
          <p:nvPr/>
        </p:nvSpPr>
        <p:spPr bwMode="auto">
          <a:xfrm flipV="1">
            <a:off x="5653088" y="55181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1" name="Rectangle 54"/>
          <p:cNvSpPr>
            <a:spLocks noChangeArrowheads="1"/>
          </p:cNvSpPr>
          <p:nvPr/>
        </p:nvSpPr>
        <p:spPr bwMode="auto">
          <a:xfrm>
            <a:off x="3995738" y="4941888"/>
            <a:ext cx="433387" cy="431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2s</a:t>
            </a:r>
            <a:r>
              <a:rPr lang="en-US" baseline="30000"/>
              <a:t>2</a:t>
            </a:r>
            <a:endParaRPr lang="ru-RU" baseline="30000"/>
          </a:p>
        </p:txBody>
      </p:sp>
      <p:sp>
        <p:nvSpPr>
          <p:cNvPr id="17422" name="Line 55"/>
          <p:cNvSpPr>
            <a:spLocks noChangeShapeType="1"/>
          </p:cNvSpPr>
          <p:nvPr/>
        </p:nvSpPr>
        <p:spPr bwMode="auto">
          <a:xfrm flipV="1">
            <a:off x="4787900" y="55181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3" name="Line 56"/>
          <p:cNvSpPr>
            <a:spLocks noChangeShapeType="1"/>
          </p:cNvSpPr>
          <p:nvPr/>
        </p:nvSpPr>
        <p:spPr bwMode="auto">
          <a:xfrm flipH="1" flipV="1">
            <a:off x="5219700" y="551815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24" name="Rectangle 57"/>
          <p:cNvSpPr>
            <a:spLocks noChangeArrowheads="1"/>
          </p:cNvSpPr>
          <p:nvPr/>
        </p:nvSpPr>
        <p:spPr bwMode="auto">
          <a:xfrm>
            <a:off x="5003800" y="4941888"/>
            <a:ext cx="433388" cy="431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2p</a:t>
            </a:r>
            <a:r>
              <a:rPr lang="en-US" baseline="30000"/>
              <a:t>2</a:t>
            </a:r>
            <a:endParaRPr lang="ru-RU" baseline="30000"/>
          </a:p>
        </p:txBody>
      </p:sp>
      <p:sp>
        <p:nvSpPr>
          <p:cNvPr id="17425" name="Rectangle 58"/>
          <p:cNvSpPr>
            <a:spLocks noChangeArrowheads="1"/>
          </p:cNvSpPr>
          <p:nvPr/>
        </p:nvSpPr>
        <p:spPr bwMode="auto">
          <a:xfrm>
            <a:off x="2700338" y="5661025"/>
            <a:ext cx="433387" cy="431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aseline="-25000"/>
              <a:t>+6</a:t>
            </a:r>
            <a:r>
              <a:rPr lang="ru-RU"/>
              <a:t>С</a:t>
            </a:r>
            <a:endParaRPr lang="ru-RU" baseline="30000"/>
          </a:p>
        </p:txBody>
      </p:sp>
      <p:sp>
        <p:nvSpPr>
          <p:cNvPr id="17426" name="Line 59"/>
          <p:cNvSpPr>
            <a:spLocks noChangeShapeType="1"/>
          </p:cNvSpPr>
          <p:nvPr/>
        </p:nvSpPr>
        <p:spPr bwMode="auto">
          <a:xfrm flipV="1">
            <a:off x="4141788" y="55181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9932" name="Text Box 60"/>
          <p:cNvSpPr txBox="1">
            <a:spLocks noChangeArrowheads="1"/>
          </p:cNvSpPr>
          <p:nvPr/>
        </p:nvSpPr>
        <p:spPr bwMode="auto">
          <a:xfrm>
            <a:off x="2051050" y="4076700"/>
            <a:ext cx="5400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Расположение электронов в атоме углерода в результате распаривания электронов</a:t>
            </a:r>
          </a:p>
        </p:txBody>
      </p:sp>
      <p:sp>
        <p:nvSpPr>
          <p:cNvPr id="79933" name="Rectangle 61"/>
          <p:cNvSpPr>
            <a:spLocks noChangeArrowheads="1"/>
          </p:cNvSpPr>
          <p:nvPr/>
        </p:nvSpPr>
        <p:spPr bwMode="auto">
          <a:xfrm>
            <a:off x="2195513" y="4868863"/>
            <a:ext cx="4464050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29" name="Rectangle 62"/>
          <p:cNvSpPr>
            <a:spLocks noChangeArrowheads="1"/>
          </p:cNvSpPr>
          <p:nvPr/>
        </p:nvSpPr>
        <p:spPr bwMode="auto">
          <a:xfrm>
            <a:off x="0" y="981075"/>
            <a:ext cx="926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hlinkClick r:id="rId2"/>
              </a:rPr>
              <a:t>http://school-collection.edu.ru/catalog/res/bed08fb1-8cff-11db-b606-0800200c9a66/view/</a:t>
            </a:r>
            <a:r>
              <a:rPr lang="ru-RU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79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7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79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9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9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/>
      <p:bldP spid="79915" grpId="0"/>
      <p:bldP spid="79932" grpId="0"/>
      <p:bldP spid="799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3200" smtClean="0">
                <a:solidFill>
                  <a:schemeClr val="hlink"/>
                </a:solidFill>
              </a:rPr>
              <a:t>Некоторые характеристики</a:t>
            </a:r>
            <a:r>
              <a:rPr lang="en-US" sz="3200" smtClean="0">
                <a:solidFill>
                  <a:schemeClr val="hlink"/>
                </a:solidFill>
              </a:rPr>
              <a:t> </a:t>
            </a:r>
            <a:r>
              <a:rPr lang="ru-RU" sz="3200" smtClean="0">
                <a:solidFill>
                  <a:schemeClr val="hlink"/>
                </a:solidFill>
              </a:rPr>
              <a:t>элементов подгруппы углерода.</a:t>
            </a:r>
          </a:p>
        </p:txBody>
      </p:sp>
      <p:pic>
        <p:nvPicPr>
          <p:cNvPr id="18434" name="Picture 3" descr="IMG_2003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250825" y="1160463"/>
            <a:ext cx="8497888" cy="545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30200" y="128588"/>
            <a:ext cx="9144000" cy="642959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n w="635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Физические свойства</a:t>
            </a:r>
          </a:p>
        </p:txBody>
      </p:sp>
      <p:sp>
        <p:nvSpPr>
          <p:cNvPr id="19458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908050"/>
            <a:ext cx="2843213" cy="3673475"/>
          </a:xfrm>
        </p:spPr>
        <p:txBody>
          <a:bodyPr/>
          <a:lstStyle/>
          <a:p>
            <a:pPr marL="0" indent="0" algn="ctr" eaLnBrk="1" hangingPunct="1">
              <a:spcAft>
                <a:spcPts val="1200"/>
              </a:spcAft>
              <a:buFont typeface="Wingdings" pitchFamily="2" charset="2"/>
              <a:buNone/>
            </a:pPr>
            <a:r>
              <a:rPr lang="ru-RU" sz="2400" b="1" smtClean="0">
                <a:latin typeface="Arial" charset="0"/>
              </a:rPr>
              <a:t>Алмаз</a:t>
            </a:r>
          </a:p>
          <a:p>
            <a:pPr marL="0" indent="0" eaLnBrk="1" hangingPunct="1"/>
            <a:r>
              <a:rPr lang="ru-RU" sz="2000" smtClean="0">
                <a:latin typeface="Arial" charset="0"/>
              </a:rPr>
              <a:t>Прозрачное вещество, сильно лучепреломляемое</a:t>
            </a:r>
          </a:p>
          <a:p>
            <a:pPr marL="0" indent="0" eaLnBrk="1" hangingPunct="1"/>
            <a:r>
              <a:rPr lang="ru-RU" sz="2000" smtClean="0">
                <a:latin typeface="Arial" charset="0"/>
              </a:rPr>
              <a:t>Химически устойчивое вещество. Очень твердый</a:t>
            </a:r>
          </a:p>
          <a:p>
            <a:pPr marL="0" indent="0" eaLnBrk="1" hangingPunct="1"/>
            <a:r>
              <a:rPr lang="ru-RU" sz="2000" smtClean="0">
                <a:latin typeface="Arial" charset="0"/>
              </a:rPr>
              <a:t>В атмосфере кислорода сгорает при температуре 700-800 градусов</a:t>
            </a:r>
          </a:p>
          <a:p>
            <a:pPr marL="0" indent="0" eaLnBrk="1" hangingPunct="1"/>
            <a:endParaRPr lang="ru-RU" sz="2000" smtClean="0">
              <a:latin typeface="Arial" charset="0"/>
            </a:endParaRPr>
          </a:p>
        </p:txBody>
      </p:sp>
      <p:sp>
        <p:nvSpPr>
          <p:cNvPr id="19459" name="Содержимое 3"/>
          <p:cNvSpPr>
            <a:spLocks noGrp="1"/>
          </p:cNvSpPr>
          <p:nvPr>
            <p:ph sz="half" idx="4294967295"/>
          </p:nvPr>
        </p:nvSpPr>
        <p:spPr>
          <a:xfrm>
            <a:off x="5867400" y="908050"/>
            <a:ext cx="3276600" cy="3092450"/>
          </a:xfrm>
        </p:spPr>
        <p:txBody>
          <a:bodyPr/>
          <a:lstStyle/>
          <a:p>
            <a:pPr marL="185738" indent="-185738" algn="ctr" eaLnBrk="1" hangingPunct="1">
              <a:spcAft>
                <a:spcPts val="1200"/>
              </a:spcAft>
              <a:buFont typeface="Wingdings" pitchFamily="2" charset="2"/>
              <a:buNone/>
            </a:pPr>
            <a:r>
              <a:rPr lang="ru-RU" sz="2400" b="1" smtClean="0">
                <a:latin typeface="Arial" charset="0"/>
              </a:rPr>
              <a:t>Графит </a:t>
            </a:r>
          </a:p>
          <a:p>
            <a:pPr marL="185738" indent="-185738" eaLnBrk="1" hangingPunct="1"/>
            <a:r>
              <a:rPr lang="ru-RU" sz="2000" smtClean="0">
                <a:latin typeface="Arial" charset="0"/>
              </a:rPr>
              <a:t>Вещество серо-стального цвета</a:t>
            </a:r>
          </a:p>
          <a:p>
            <a:pPr marL="185738" indent="-185738" eaLnBrk="1" hangingPunct="1"/>
            <a:r>
              <a:rPr lang="ru-RU" sz="2000" smtClean="0">
                <a:latin typeface="Arial" charset="0"/>
              </a:rPr>
              <a:t>Химически инертен</a:t>
            </a:r>
          </a:p>
          <a:p>
            <a:pPr marL="185738" indent="-185738" eaLnBrk="1" hangingPunct="1"/>
            <a:r>
              <a:rPr lang="ru-RU" sz="2000" smtClean="0">
                <a:latin typeface="Arial" charset="0"/>
              </a:rPr>
              <a:t>Кристаллы имеют слоистую структуру</a:t>
            </a:r>
          </a:p>
          <a:p>
            <a:pPr marL="185738" indent="-185738" eaLnBrk="1" hangingPunct="1"/>
            <a:r>
              <a:rPr lang="ru-RU" sz="2000" smtClean="0">
                <a:latin typeface="Arial" charset="0"/>
              </a:rPr>
              <a:t>Плотность 2,22-2,26 г/см</a:t>
            </a:r>
            <a:r>
              <a:rPr lang="ru-RU" sz="2000" baseline="30000" smtClean="0">
                <a:latin typeface="Arial" charset="0"/>
              </a:rPr>
              <a:t>3</a:t>
            </a:r>
            <a:endParaRPr lang="ru-RU" sz="2000" smtClean="0">
              <a:latin typeface="Arial" charset="0"/>
            </a:endParaRP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0" y="692150"/>
            <a:ext cx="8715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cs typeface="Arial" charset="0"/>
              </a:rPr>
              <a:t>Углерод</a:t>
            </a:r>
          </a:p>
        </p:txBody>
      </p:sp>
      <p:sp>
        <p:nvSpPr>
          <p:cNvPr id="19461" name="Line 10"/>
          <p:cNvSpPr>
            <a:spLocks noChangeShapeType="1"/>
          </p:cNvSpPr>
          <p:nvPr/>
        </p:nvSpPr>
        <p:spPr bwMode="auto">
          <a:xfrm flipH="1">
            <a:off x="2051050" y="908050"/>
            <a:ext cx="12969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2" name="Line 11"/>
          <p:cNvSpPr>
            <a:spLocks noChangeShapeType="1"/>
          </p:cNvSpPr>
          <p:nvPr/>
        </p:nvSpPr>
        <p:spPr bwMode="auto">
          <a:xfrm>
            <a:off x="5148263" y="908050"/>
            <a:ext cx="1655762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3" name="Line 12"/>
          <p:cNvSpPr>
            <a:spLocks noChangeShapeType="1"/>
          </p:cNvSpPr>
          <p:nvPr/>
        </p:nvSpPr>
        <p:spPr bwMode="auto">
          <a:xfrm>
            <a:off x="4356100" y="11969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4" name="Text Box 13"/>
          <p:cNvSpPr txBox="1">
            <a:spLocks noChangeArrowheads="1"/>
          </p:cNvSpPr>
          <p:nvPr/>
        </p:nvSpPr>
        <p:spPr bwMode="auto">
          <a:xfrm>
            <a:off x="3492500" y="2060575"/>
            <a:ext cx="1984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Аморфный </a:t>
            </a:r>
          </a:p>
          <a:p>
            <a:pPr algn="ctr"/>
            <a:r>
              <a:rPr lang="ru-RU" sz="2400" b="1"/>
              <a:t>углерод</a:t>
            </a:r>
          </a:p>
        </p:txBody>
      </p:sp>
      <p:sp>
        <p:nvSpPr>
          <p:cNvPr id="19465" name="Text Box 14"/>
          <p:cNvSpPr txBox="1">
            <a:spLocks noChangeArrowheads="1"/>
          </p:cNvSpPr>
          <p:nvPr/>
        </p:nvSpPr>
        <p:spPr bwMode="auto">
          <a:xfrm>
            <a:off x="3059113" y="2898775"/>
            <a:ext cx="30146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Мелкокристаллический </a:t>
            </a:r>
          </a:p>
          <a:p>
            <a:r>
              <a:rPr lang="ru-RU" sz="2000"/>
              <a:t>Графит: сажа, кокс, </a:t>
            </a:r>
          </a:p>
          <a:p>
            <a:r>
              <a:rPr lang="ru-RU" sz="2000"/>
              <a:t>древесный уголь</a:t>
            </a:r>
          </a:p>
          <a:p>
            <a:endParaRPr lang="ru-RU" sz="2000"/>
          </a:p>
        </p:txBody>
      </p:sp>
      <p:pic>
        <p:nvPicPr>
          <p:cNvPr id="19466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4437063"/>
            <a:ext cx="22320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6" descr="угол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3933825"/>
            <a:ext cx="1671637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9" descr="180px-Graphit_git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64438" y="5129213"/>
            <a:ext cx="157956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4652963"/>
            <a:ext cx="1655762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3789363"/>
            <a:ext cx="1662112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7" descr="g3_8_2_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1188" y="5284788"/>
            <a:ext cx="1871662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4000" b="1" smtClean="0"/>
              <a:t>Алмазный фонд</a:t>
            </a:r>
          </a:p>
        </p:txBody>
      </p:sp>
      <p:pic>
        <p:nvPicPr>
          <p:cNvPr id="21506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1268413"/>
            <a:ext cx="4679950" cy="2573337"/>
          </a:xfrm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076700"/>
            <a:ext cx="3025775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4005263"/>
            <a:ext cx="3887787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Фуллерен</a:t>
            </a:r>
          </a:p>
        </p:txBody>
      </p:sp>
      <p:pic>
        <p:nvPicPr>
          <p:cNvPr id="22530" name="Picture 3" descr="4069-1186345085_1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4" descr="180px-Fullerene_C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068638"/>
            <a:ext cx="3224213" cy="3241675"/>
          </a:xfrm>
          <a:prstGeom prst="rect">
            <a:avLst/>
          </a:prstGeom>
          <a:noFill/>
          <a:ln w="38100">
            <a:solidFill>
              <a:srgbClr val="CCFFFF"/>
            </a:solidFill>
            <a:miter lim="800000"/>
            <a:headEnd/>
            <a:tailEnd/>
          </a:ln>
        </p:spPr>
      </p:pic>
      <p:pic>
        <p:nvPicPr>
          <p:cNvPr id="83973" name="Picture 5" descr="180px-Kohlenstoffnanoroehre_Animatio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1196975"/>
            <a:ext cx="32400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2771775" y="333375"/>
            <a:ext cx="39798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latin typeface="Garamond" pitchFamily="18" charset="0"/>
              </a:rPr>
              <a:t>Фуллерен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4"/>
          <p:cNvSpPr txBox="1">
            <a:spLocks noChangeArrowheads="1"/>
          </p:cNvSpPr>
          <p:nvPr/>
        </p:nvSpPr>
        <p:spPr bwMode="auto">
          <a:xfrm>
            <a:off x="3330575" y="260350"/>
            <a:ext cx="2443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chemeClr val="tx2"/>
                </a:solidFill>
              </a:rPr>
              <a:t>Адсорбция</a:t>
            </a:r>
          </a:p>
        </p:txBody>
      </p:sp>
      <p:sp>
        <p:nvSpPr>
          <p:cNvPr id="23554" name="Text Box 16"/>
          <p:cNvSpPr txBox="1">
            <a:spLocks noChangeArrowheads="1"/>
          </p:cNvSpPr>
          <p:nvPr/>
        </p:nvSpPr>
        <p:spPr bwMode="auto">
          <a:xfrm>
            <a:off x="323850" y="908050"/>
            <a:ext cx="8280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Абсорбция — поглощение газов или растворенных веществ из смесей поглотителями, называемыми абсорбентами.</a:t>
            </a:r>
            <a:r>
              <a:rPr lang="ru-RU"/>
              <a:t> </a:t>
            </a:r>
          </a:p>
        </p:txBody>
      </p:sp>
      <p:pic>
        <p:nvPicPr>
          <p:cNvPr id="23555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133600"/>
            <a:ext cx="30146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18"/>
          <p:cNvSpPr txBox="1">
            <a:spLocks noChangeArrowheads="1"/>
          </p:cNvSpPr>
          <p:nvPr/>
        </p:nvSpPr>
        <p:spPr bwMode="auto">
          <a:xfrm>
            <a:off x="250825" y="5876925"/>
            <a:ext cx="3240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Товий Егорович Ловиц</a:t>
            </a:r>
          </a:p>
        </p:txBody>
      </p:sp>
      <p:pic>
        <p:nvPicPr>
          <p:cNvPr id="23557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2133600"/>
            <a:ext cx="275272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20"/>
          <p:cNvSpPr txBox="1">
            <a:spLocks noChangeArrowheads="1"/>
          </p:cNvSpPr>
          <p:nvPr/>
        </p:nvSpPr>
        <p:spPr bwMode="auto">
          <a:xfrm>
            <a:off x="5527675" y="5732463"/>
            <a:ext cx="3522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/>
              <a:t>Николай Дмитриевич </a:t>
            </a:r>
          </a:p>
          <a:p>
            <a:pPr algn="ctr"/>
            <a:r>
              <a:rPr lang="ru-RU" sz="2400" b="1"/>
              <a:t>Зелинский</a:t>
            </a:r>
            <a:r>
              <a:rPr lang="ru-RU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b="1" smtClean="0">
                <a:solidFill>
                  <a:schemeClr val="hlink"/>
                </a:solidFill>
              </a:rPr>
              <a:t>Окислительно-восстановительные свойства </a:t>
            </a:r>
            <a:r>
              <a:rPr lang="ru-RU" sz="3600" b="1" smtClean="0">
                <a:solidFill>
                  <a:schemeClr val="hlink"/>
                </a:solidFill>
                <a:latin typeface="Arial" charset="0"/>
              </a:rPr>
              <a:t>у</a:t>
            </a:r>
            <a:r>
              <a:rPr lang="ru-RU" sz="3600" b="1" smtClean="0">
                <a:solidFill>
                  <a:schemeClr val="hlink"/>
                </a:solidFill>
              </a:rPr>
              <a:t>глерода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9" name="Line 9"/>
          <p:cNvSpPr>
            <a:spLocks noChangeShapeType="1"/>
          </p:cNvSpPr>
          <p:nvPr/>
        </p:nvSpPr>
        <p:spPr bwMode="auto">
          <a:xfrm>
            <a:off x="3708400" y="23495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0" name="Line 10"/>
          <p:cNvSpPr>
            <a:spLocks noChangeShapeType="1"/>
          </p:cNvSpPr>
          <p:nvPr/>
        </p:nvSpPr>
        <p:spPr bwMode="auto">
          <a:xfrm>
            <a:off x="1187450" y="2276475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1" name="Line 11"/>
          <p:cNvSpPr>
            <a:spLocks noChangeShapeType="1"/>
          </p:cNvSpPr>
          <p:nvPr/>
        </p:nvSpPr>
        <p:spPr bwMode="auto">
          <a:xfrm>
            <a:off x="5795963" y="23495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2" name="Line 12"/>
          <p:cNvSpPr>
            <a:spLocks noChangeShapeType="1"/>
          </p:cNvSpPr>
          <p:nvPr/>
        </p:nvSpPr>
        <p:spPr bwMode="auto">
          <a:xfrm>
            <a:off x="7524750" y="23495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3" name="Line 13"/>
          <p:cNvSpPr>
            <a:spLocks noChangeShapeType="1"/>
          </p:cNvSpPr>
          <p:nvPr/>
        </p:nvSpPr>
        <p:spPr bwMode="auto">
          <a:xfrm>
            <a:off x="250825" y="2636838"/>
            <a:ext cx="7705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3563938" y="1890713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0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3348038" y="3068638"/>
            <a:ext cx="720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С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1042988" y="1844675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- </a:t>
            </a:r>
            <a:r>
              <a:rPr lang="ru-RU" sz="2800" b="1"/>
              <a:t>4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539750" y="3068638"/>
            <a:ext cx="1973263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С</a:t>
            </a:r>
            <a:r>
              <a:rPr lang="en-US" sz="2400" b="1"/>
              <a:t>H</a:t>
            </a:r>
            <a:r>
              <a:rPr lang="en-US" b="1"/>
              <a:t>4</a:t>
            </a:r>
          </a:p>
          <a:p>
            <a:r>
              <a:rPr lang="en-US" sz="2400" b="1"/>
              <a:t>Na</a:t>
            </a:r>
            <a:r>
              <a:rPr lang="en-US" b="1"/>
              <a:t>4</a:t>
            </a:r>
            <a:r>
              <a:rPr lang="ru-RU" sz="2400" b="1"/>
              <a:t>С</a:t>
            </a:r>
          </a:p>
          <a:p>
            <a:r>
              <a:rPr lang="en-US" sz="2400" b="1"/>
              <a:t>Mg</a:t>
            </a:r>
            <a:r>
              <a:rPr lang="en-US" b="1"/>
              <a:t>2</a:t>
            </a:r>
            <a:r>
              <a:rPr lang="ru-RU" sz="2400" b="1"/>
              <a:t>С</a:t>
            </a:r>
          </a:p>
          <a:p>
            <a:r>
              <a:rPr lang="ru-RU" sz="2000" b="1"/>
              <a:t>карбиды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5580063" y="1963738"/>
            <a:ext cx="590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+</a:t>
            </a:r>
            <a:r>
              <a:rPr lang="ru-RU" sz="2800" b="1"/>
              <a:t>2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5508625" y="3116263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С</a:t>
            </a:r>
            <a:r>
              <a:rPr lang="en-US" sz="2400" b="1"/>
              <a:t>O</a:t>
            </a:r>
            <a:endParaRPr lang="ru-RU" sz="2400" b="1"/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7308850" y="1890713"/>
            <a:ext cx="590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+</a:t>
            </a:r>
            <a:r>
              <a:rPr lang="ru-RU" sz="2800" b="1"/>
              <a:t>4</a:t>
            </a: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6948488" y="2997200"/>
            <a:ext cx="18303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С</a:t>
            </a:r>
            <a:r>
              <a:rPr lang="en-US" sz="2400" b="1"/>
              <a:t>O</a:t>
            </a:r>
            <a:r>
              <a:rPr lang="en-US" sz="2000" b="1"/>
              <a:t>2</a:t>
            </a:r>
          </a:p>
          <a:p>
            <a:r>
              <a:rPr lang="en-US" sz="2400" b="1"/>
              <a:t>H</a:t>
            </a:r>
            <a:r>
              <a:rPr lang="en-US" sz="2000" b="1"/>
              <a:t>2</a:t>
            </a:r>
            <a:r>
              <a:rPr lang="ru-RU" sz="2400" b="1"/>
              <a:t>С</a:t>
            </a:r>
            <a:r>
              <a:rPr lang="en-US" sz="2400" b="1"/>
              <a:t>O</a:t>
            </a:r>
            <a:r>
              <a:rPr lang="en-US" sz="2000" b="1"/>
              <a:t>3</a:t>
            </a:r>
          </a:p>
          <a:p>
            <a:r>
              <a:rPr lang="en-US" sz="2400" b="1"/>
              <a:t>K</a:t>
            </a:r>
            <a:r>
              <a:rPr lang="en-US" sz="2000" b="1"/>
              <a:t>2</a:t>
            </a:r>
            <a:r>
              <a:rPr lang="ru-RU" sz="2400" b="1"/>
              <a:t>С</a:t>
            </a:r>
            <a:r>
              <a:rPr lang="en-US" sz="2400" b="1"/>
              <a:t>O</a:t>
            </a:r>
            <a:r>
              <a:rPr lang="en-US" sz="2000" b="1"/>
              <a:t>3</a:t>
            </a:r>
          </a:p>
          <a:p>
            <a:r>
              <a:rPr lang="ru-RU" sz="2400" b="1"/>
              <a:t>карбонаты</a:t>
            </a:r>
          </a:p>
        </p:txBody>
      </p:sp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173038" y="5013325"/>
            <a:ext cx="8970962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Задание: </a:t>
            </a:r>
            <a:r>
              <a:rPr lang="ru-RU" sz="2400"/>
              <a:t>проанализируйте химические свойства углерода с позиции ОВР и сделайте вывод о роли углерода при взаимодействии с различными веществами.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1" grpId="0"/>
      <p:bldP spid="24592" grpId="0"/>
      <p:bldP spid="24595" grpId="0"/>
      <p:bldP spid="24596" grpId="0"/>
      <p:bldP spid="24597" grpId="0"/>
      <p:bldP spid="2459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389</Words>
  <Application>Microsoft Office PowerPoint</Application>
  <PresentationFormat>Экран (4:3)</PresentationFormat>
  <Paragraphs>132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Wingdings</vt:lpstr>
      <vt:lpstr>Garamond</vt:lpstr>
      <vt:lpstr>Тема Office</vt:lpstr>
      <vt:lpstr>Слайд 1</vt:lpstr>
      <vt:lpstr>Слайд 2</vt:lpstr>
      <vt:lpstr>Строение атома углерода</vt:lpstr>
      <vt:lpstr>Некоторые характеристики элементов подгруппы углерода.</vt:lpstr>
      <vt:lpstr>Слайд 5</vt:lpstr>
      <vt:lpstr>Алмазный фонд</vt:lpstr>
      <vt:lpstr>Фуллерен</vt:lpstr>
      <vt:lpstr>Слайд 8</vt:lpstr>
      <vt:lpstr>Окислительно-восстановительные свойства углерода</vt:lpstr>
      <vt:lpstr>Окислительно-восстановительные свойства углерода</vt:lpstr>
      <vt:lpstr>Окислительно-восстановительные свойства углерода</vt:lpstr>
      <vt:lpstr>Взаимодействие с простыми веществами</vt:lpstr>
      <vt:lpstr>Окислительно-восстановительные свойства углерода</vt:lpstr>
      <vt:lpstr>Взаимодействие с простыми веществами</vt:lpstr>
      <vt:lpstr>Слайд 15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Денис</cp:lastModifiedBy>
  <cp:revision>131</cp:revision>
  <dcterms:modified xsi:type="dcterms:W3CDTF">2015-05-24T16:59:00Z</dcterms:modified>
</cp:coreProperties>
</file>